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01" r:id="rId2"/>
    <p:sldId id="309" r:id="rId3"/>
    <p:sldId id="502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30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305" r:id="rId41"/>
    <p:sldId id="296" r:id="rId42"/>
    <p:sldId id="297" r:id="rId43"/>
    <p:sldId id="306" r:id="rId44"/>
    <p:sldId id="298" r:id="rId45"/>
    <p:sldId id="293" r:id="rId46"/>
    <p:sldId id="301" r:id="rId47"/>
    <p:sldId id="300" r:id="rId48"/>
    <p:sldId id="299" r:id="rId49"/>
    <p:sldId id="308" r:id="rId50"/>
    <p:sldId id="503" r:id="rId51"/>
    <p:sldId id="504" r:id="rId52"/>
    <p:sldId id="500" r:id="rId53"/>
    <p:sldId id="30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509A0-0011-4E28-BE1E-B82A20DBF6C8}" v="5" dt="2025-04-20T13:18:11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5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mila Bezdíčková" userId="81942f14c0a44800" providerId="LiveId" clId="{B77509A0-0011-4E28-BE1E-B82A20DBF6C8}"/>
    <pc:docChg chg="undo custSel addSld delSld modSld">
      <pc:chgData name="Ludmila Bezdíčková" userId="81942f14c0a44800" providerId="LiveId" clId="{B77509A0-0011-4E28-BE1E-B82A20DBF6C8}" dt="2025-04-20T13:19:38.179" v="1664" actId="20577"/>
      <pc:docMkLst>
        <pc:docMk/>
      </pc:docMkLst>
      <pc:sldChg chg="modSp mod">
        <pc:chgData name="Ludmila Bezdíčková" userId="81942f14c0a44800" providerId="LiveId" clId="{B77509A0-0011-4E28-BE1E-B82A20DBF6C8}" dt="2025-04-20T12:21:36.066" v="389" actId="6549"/>
        <pc:sldMkLst>
          <pc:docMk/>
          <pc:sldMk cId="2030371586" sldId="272"/>
        </pc:sldMkLst>
        <pc:spChg chg="mod">
          <ac:chgData name="Ludmila Bezdíčková" userId="81942f14c0a44800" providerId="LiveId" clId="{B77509A0-0011-4E28-BE1E-B82A20DBF6C8}" dt="2025-04-20T12:18:52.132" v="296" actId="255"/>
          <ac:spMkLst>
            <pc:docMk/>
            <pc:sldMk cId="2030371586" sldId="272"/>
            <ac:spMk id="2" creationId="{67ABCA5E-0A41-44A2-B311-5471050E6324}"/>
          </ac:spMkLst>
        </pc:spChg>
        <pc:spChg chg="mod">
          <ac:chgData name="Ludmila Bezdíčková" userId="81942f14c0a44800" providerId="LiveId" clId="{B77509A0-0011-4E28-BE1E-B82A20DBF6C8}" dt="2025-04-20T12:21:36.066" v="389" actId="6549"/>
          <ac:spMkLst>
            <pc:docMk/>
            <pc:sldMk cId="2030371586" sldId="272"/>
            <ac:spMk id="3" creationId="{AA89C2E5-568A-4ED3-B985-EEB8EDE061F5}"/>
          </ac:spMkLst>
        </pc:spChg>
      </pc:sldChg>
      <pc:sldChg chg="modSp mod">
        <pc:chgData name="Ludmila Bezdíčková" userId="81942f14c0a44800" providerId="LiveId" clId="{B77509A0-0011-4E28-BE1E-B82A20DBF6C8}" dt="2025-04-20T12:22:27.126" v="417" actId="20577"/>
        <pc:sldMkLst>
          <pc:docMk/>
          <pc:sldMk cId="2523322353" sldId="273"/>
        </pc:sldMkLst>
        <pc:spChg chg="mod">
          <ac:chgData name="Ludmila Bezdíčková" userId="81942f14c0a44800" providerId="LiveId" clId="{B77509A0-0011-4E28-BE1E-B82A20DBF6C8}" dt="2025-04-20T12:22:27.126" v="417" actId="20577"/>
          <ac:spMkLst>
            <pc:docMk/>
            <pc:sldMk cId="2523322353" sldId="273"/>
            <ac:spMk id="3" creationId="{DD11AE5A-EC0B-4B89-A52A-C39F15128AB5}"/>
          </ac:spMkLst>
        </pc:spChg>
      </pc:sldChg>
      <pc:sldChg chg="modSp mod">
        <pc:chgData name="Ludmila Bezdíčková" userId="81942f14c0a44800" providerId="LiveId" clId="{B77509A0-0011-4E28-BE1E-B82A20DBF6C8}" dt="2025-04-20T12:29:13.791" v="435" actId="207"/>
        <pc:sldMkLst>
          <pc:docMk/>
          <pc:sldMk cId="1492409364" sldId="281"/>
        </pc:sldMkLst>
        <pc:spChg chg="mod">
          <ac:chgData name="Ludmila Bezdíčková" userId="81942f14c0a44800" providerId="LiveId" clId="{B77509A0-0011-4E28-BE1E-B82A20DBF6C8}" dt="2025-04-20T12:29:13.791" v="435" actId="207"/>
          <ac:spMkLst>
            <pc:docMk/>
            <pc:sldMk cId="1492409364" sldId="281"/>
            <ac:spMk id="3" creationId="{E0510B28-BCF0-4DF2-90D9-770C268D5CE6}"/>
          </ac:spMkLst>
        </pc:spChg>
      </pc:sldChg>
      <pc:sldChg chg="modSp mod">
        <pc:chgData name="Ludmila Bezdíčková" userId="81942f14c0a44800" providerId="LiveId" clId="{B77509A0-0011-4E28-BE1E-B82A20DBF6C8}" dt="2025-04-20T12:51:02.592" v="544"/>
        <pc:sldMkLst>
          <pc:docMk/>
          <pc:sldMk cId="3595390491" sldId="286"/>
        </pc:sldMkLst>
        <pc:spChg chg="mod">
          <ac:chgData name="Ludmila Bezdíčková" userId="81942f14c0a44800" providerId="LiveId" clId="{B77509A0-0011-4E28-BE1E-B82A20DBF6C8}" dt="2025-04-20T12:51:02.592" v="544"/>
          <ac:spMkLst>
            <pc:docMk/>
            <pc:sldMk cId="3595390491" sldId="286"/>
            <ac:spMk id="3" creationId="{82613685-A19E-4D78-B3D8-30AF77A439BA}"/>
          </ac:spMkLst>
        </pc:spChg>
      </pc:sldChg>
      <pc:sldChg chg="modSp mod">
        <pc:chgData name="Ludmila Bezdíčková" userId="81942f14c0a44800" providerId="LiveId" clId="{B77509A0-0011-4E28-BE1E-B82A20DBF6C8}" dt="2025-04-20T12:54:02.811" v="757" actId="20577"/>
        <pc:sldMkLst>
          <pc:docMk/>
          <pc:sldMk cId="3985926828" sldId="287"/>
        </pc:sldMkLst>
        <pc:spChg chg="mod">
          <ac:chgData name="Ludmila Bezdíčková" userId="81942f14c0a44800" providerId="LiveId" clId="{B77509A0-0011-4E28-BE1E-B82A20DBF6C8}" dt="2025-04-20T12:54:02.811" v="757" actId="20577"/>
          <ac:spMkLst>
            <pc:docMk/>
            <pc:sldMk cId="3985926828" sldId="287"/>
            <ac:spMk id="3" creationId="{EE54A29A-4332-41C7-9208-38DC89E48ABD}"/>
          </ac:spMkLst>
        </pc:spChg>
      </pc:sldChg>
      <pc:sldChg chg="modSp mod">
        <pc:chgData name="Ludmila Bezdíčková" userId="81942f14c0a44800" providerId="LiveId" clId="{B77509A0-0011-4E28-BE1E-B82A20DBF6C8}" dt="2025-04-20T12:57:11.094" v="852" actId="27636"/>
        <pc:sldMkLst>
          <pc:docMk/>
          <pc:sldMk cId="3586584513" sldId="289"/>
        </pc:sldMkLst>
        <pc:spChg chg="mod">
          <ac:chgData name="Ludmila Bezdíčková" userId="81942f14c0a44800" providerId="LiveId" clId="{B77509A0-0011-4E28-BE1E-B82A20DBF6C8}" dt="2025-04-20T12:57:11.094" v="852" actId="27636"/>
          <ac:spMkLst>
            <pc:docMk/>
            <pc:sldMk cId="3586584513" sldId="289"/>
            <ac:spMk id="3" creationId="{309F183A-D984-48ED-AD33-7331299A51E7}"/>
          </ac:spMkLst>
        </pc:spChg>
      </pc:sldChg>
      <pc:sldChg chg="modSp mod">
        <pc:chgData name="Ludmila Bezdíčková" userId="81942f14c0a44800" providerId="LiveId" clId="{B77509A0-0011-4E28-BE1E-B82A20DBF6C8}" dt="2025-04-20T12:57:24.614" v="857" actId="20577"/>
        <pc:sldMkLst>
          <pc:docMk/>
          <pc:sldMk cId="3400708283" sldId="290"/>
        </pc:sldMkLst>
        <pc:spChg chg="mod">
          <ac:chgData name="Ludmila Bezdíčková" userId="81942f14c0a44800" providerId="LiveId" clId="{B77509A0-0011-4E28-BE1E-B82A20DBF6C8}" dt="2025-04-20T12:57:24.614" v="857" actId="20577"/>
          <ac:spMkLst>
            <pc:docMk/>
            <pc:sldMk cId="3400708283" sldId="290"/>
            <ac:spMk id="3" creationId="{3079CCD1-3214-4094-BB1F-B84967A3158C}"/>
          </ac:spMkLst>
        </pc:spChg>
      </pc:sldChg>
      <pc:sldChg chg="modSp mod">
        <pc:chgData name="Ludmila Bezdíčková" userId="81942f14c0a44800" providerId="LiveId" clId="{B77509A0-0011-4E28-BE1E-B82A20DBF6C8}" dt="2025-04-20T13:03:41.563" v="966" actId="20577"/>
        <pc:sldMkLst>
          <pc:docMk/>
          <pc:sldMk cId="4132873440" sldId="291"/>
        </pc:sldMkLst>
        <pc:spChg chg="mod">
          <ac:chgData name="Ludmila Bezdíčková" userId="81942f14c0a44800" providerId="LiveId" clId="{B77509A0-0011-4E28-BE1E-B82A20DBF6C8}" dt="2025-04-20T13:03:41.563" v="966" actId="20577"/>
          <ac:spMkLst>
            <pc:docMk/>
            <pc:sldMk cId="4132873440" sldId="291"/>
            <ac:spMk id="3" creationId="{5C10D354-FE03-477C-929A-F2296F68A2C9}"/>
          </ac:spMkLst>
        </pc:spChg>
      </pc:sldChg>
      <pc:sldChg chg="modSp mod">
        <pc:chgData name="Ludmila Bezdíčková" userId="81942f14c0a44800" providerId="LiveId" clId="{B77509A0-0011-4E28-BE1E-B82A20DBF6C8}" dt="2025-04-20T13:04:18.581" v="981" actId="6549"/>
        <pc:sldMkLst>
          <pc:docMk/>
          <pc:sldMk cId="1647178100" sldId="292"/>
        </pc:sldMkLst>
        <pc:spChg chg="mod">
          <ac:chgData name="Ludmila Bezdíčková" userId="81942f14c0a44800" providerId="LiveId" clId="{B77509A0-0011-4E28-BE1E-B82A20DBF6C8}" dt="2025-04-20T13:04:18.581" v="981" actId="6549"/>
          <ac:spMkLst>
            <pc:docMk/>
            <pc:sldMk cId="1647178100" sldId="292"/>
            <ac:spMk id="3" creationId="{3A02AEF0-6140-4A83-A89D-C3BA6BA329D2}"/>
          </ac:spMkLst>
        </pc:spChg>
      </pc:sldChg>
      <pc:sldChg chg="modSp mod">
        <pc:chgData name="Ludmila Bezdíčková" userId="81942f14c0a44800" providerId="LiveId" clId="{B77509A0-0011-4E28-BE1E-B82A20DBF6C8}" dt="2025-04-20T13:06:34.548" v="993" actId="6549"/>
        <pc:sldMkLst>
          <pc:docMk/>
          <pc:sldMk cId="1675832619" sldId="296"/>
        </pc:sldMkLst>
        <pc:spChg chg="mod">
          <ac:chgData name="Ludmila Bezdíčková" userId="81942f14c0a44800" providerId="LiveId" clId="{B77509A0-0011-4E28-BE1E-B82A20DBF6C8}" dt="2025-04-20T13:06:34.548" v="993" actId="6549"/>
          <ac:spMkLst>
            <pc:docMk/>
            <pc:sldMk cId="1675832619" sldId="296"/>
            <ac:spMk id="3" creationId="{7A92E4EB-AA73-4CA5-9250-36FFD8D77094}"/>
          </ac:spMkLst>
        </pc:spChg>
      </pc:sldChg>
      <pc:sldChg chg="modSp mod">
        <pc:chgData name="Ludmila Bezdíčková" userId="81942f14c0a44800" providerId="LiveId" clId="{B77509A0-0011-4E28-BE1E-B82A20DBF6C8}" dt="2025-04-20T13:06:52.008" v="995" actId="20577"/>
        <pc:sldMkLst>
          <pc:docMk/>
          <pc:sldMk cId="994077107" sldId="297"/>
        </pc:sldMkLst>
        <pc:spChg chg="mod">
          <ac:chgData name="Ludmila Bezdíčková" userId="81942f14c0a44800" providerId="LiveId" clId="{B77509A0-0011-4E28-BE1E-B82A20DBF6C8}" dt="2025-04-20T13:06:52.008" v="995" actId="20577"/>
          <ac:spMkLst>
            <pc:docMk/>
            <pc:sldMk cId="994077107" sldId="297"/>
            <ac:spMk id="3" creationId="{D031E64D-F406-42EC-BFDB-13CE2F8DA3BC}"/>
          </ac:spMkLst>
        </pc:spChg>
      </pc:sldChg>
      <pc:sldChg chg="modSp mod">
        <pc:chgData name="Ludmila Bezdíčková" userId="81942f14c0a44800" providerId="LiveId" clId="{B77509A0-0011-4E28-BE1E-B82A20DBF6C8}" dt="2025-04-20T13:11:00.989" v="1155" actId="20577"/>
        <pc:sldMkLst>
          <pc:docMk/>
          <pc:sldMk cId="2455156451" sldId="299"/>
        </pc:sldMkLst>
        <pc:spChg chg="mod">
          <ac:chgData name="Ludmila Bezdíčková" userId="81942f14c0a44800" providerId="LiveId" clId="{B77509A0-0011-4E28-BE1E-B82A20DBF6C8}" dt="2025-04-20T13:11:00.989" v="1155" actId="20577"/>
          <ac:spMkLst>
            <pc:docMk/>
            <pc:sldMk cId="2455156451" sldId="299"/>
            <ac:spMk id="3" creationId="{38660D29-9D82-405F-8C06-AB2107961C8C}"/>
          </ac:spMkLst>
        </pc:spChg>
      </pc:sldChg>
      <pc:sldChg chg="modSp mod">
        <pc:chgData name="Ludmila Bezdíčková" userId="81942f14c0a44800" providerId="LiveId" clId="{B77509A0-0011-4E28-BE1E-B82A20DBF6C8}" dt="2025-04-20T11:46:49.464" v="103" actId="20577"/>
        <pc:sldMkLst>
          <pc:docMk/>
          <pc:sldMk cId="3416691438" sldId="309"/>
        </pc:sldMkLst>
        <pc:spChg chg="mod">
          <ac:chgData name="Ludmila Bezdíčková" userId="81942f14c0a44800" providerId="LiveId" clId="{B77509A0-0011-4E28-BE1E-B82A20DBF6C8}" dt="2025-04-20T11:46:49.464" v="103" actId="20577"/>
          <ac:spMkLst>
            <pc:docMk/>
            <pc:sldMk cId="3416691438" sldId="309"/>
            <ac:spMk id="3" creationId="{4B11B833-DEE4-FF67-60C5-3B6823079941}"/>
          </ac:spMkLst>
        </pc:spChg>
      </pc:sldChg>
      <pc:sldChg chg="del">
        <pc:chgData name="Ludmila Bezdíčková" userId="81942f14c0a44800" providerId="LiveId" clId="{B77509A0-0011-4E28-BE1E-B82A20DBF6C8}" dt="2025-04-20T13:11:31.244" v="1156" actId="47"/>
        <pc:sldMkLst>
          <pc:docMk/>
          <pc:sldMk cId="78810041" sldId="499"/>
        </pc:sldMkLst>
      </pc:sldChg>
      <pc:sldChg chg="modSp mod">
        <pc:chgData name="Ludmila Bezdíčková" userId="81942f14c0a44800" providerId="LiveId" clId="{B77509A0-0011-4E28-BE1E-B82A20DBF6C8}" dt="2025-04-20T11:52:11.435" v="214" actId="20577"/>
        <pc:sldMkLst>
          <pc:docMk/>
          <pc:sldMk cId="2841123050" sldId="502"/>
        </pc:sldMkLst>
        <pc:spChg chg="mod">
          <ac:chgData name="Ludmila Bezdíčková" userId="81942f14c0a44800" providerId="LiveId" clId="{B77509A0-0011-4E28-BE1E-B82A20DBF6C8}" dt="2025-04-20T11:52:11.435" v="214" actId="20577"/>
          <ac:spMkLst>
            <pc:docMk/>
            <pc:sldMk cId="2841123050" sldId="502"/>
            <ac:spMk id="3" creationId="{BF19B9D0-DC30-56CE-6DFC-92EED4739A3B}"/>
          </ac:spMkLst>
        </pc:spChg>
      </pc:sldChg>
      <pc:sldChg chg="addSp delSp modSp new mod setBg modClrScheme chgLayout">
        <pc:chgData name="Ludmila Bezdíčková" userId="81942f14c0a44800" providerId="LiveId" clId="{B77509A0-0011-4E28-BE1E-B82A20DBF6C8}" dt="2025-04-20T13:15:48.829" v="1207" actId="1076"/>
        <pc:sldMkLst>
          <pc:docMk/>
          <pc:sldMk cId="4230375540" sldId="503"/>
        </pc:sldMkLst>
        <pc:spChg chg="del mod">
          <ac:chgData name="Ludmila Bezdíčková" userId="81942f14c0a44800" providerId="LiveId" clId="{B77509A0-0011-4E28-BE1E-B82A20DBF6C8}" dt="2025-04-20T13:15:23.783" v="1202" actId="478"/>
          <ac:spMkLst>
            <pc:docMk/>
            <pc:sldMk cId="4230375540" sldId="503"/>
            <ac:spMk id="2" creationId="{AFE72343-A8A3-9B82-043C-5B5C1C629289}"/>
          </ac:spMkLst>
        </pc:spChg>
        <pc:spChg chg="del mod">
          <ac:chgData name="Ludmila Bezdíčková" userId="81942f14c0a44800" providerId="LiveId" clId="{B77509A0-0011-4E28-BE1E-B82A20DBF6C8}" dt="2025-04-20T13:14:45.058" v="1198" actId="478"/>
          <ac:spMkLst>
            <pc:docMk/>
            <pc:sldMk cId="4230375540" sldId="503"/>
            <ac:spMk id="3" creationId="{880E7820-A01C-194D-F5D2-A02B85B1A35A}"/>
          </ac:spMkLst>
        </pc:spChg>
        <pc:spChg chg="add del mod">
          <ac:chgData name="Ludmila Bezdíčková" userId="81942f14c0a44800" providerId="LiveId" clId="{B77509A0-0011-4E28-BE1E-B82A20DBF6C8}" dt="2025-04-20T13:14:50.579" v="1199" actId="478"/>
          <ac:spMkLst>
            <pc:docMk/>
            <pc:sldMk cId="4230375540" sldId="503"/>
            <ac:spMk id="7" creationId="{CE175031-EDE1-635C-B90A-1AA4CEEDD634}"/>
          </ac:spMkLst>
        </pc:spChg>
        <pc:spChg chg="add del mod">
          <ac:chgData name="Ludmila Bezdíčková" userId="81942f14c0a44800" providerId="LiveId" clId="{B77509A0-0011-4E28-BE1E-B82A20DBF6C8}" dt="2025-04-20T13:15:27.734" v="1203" actId="478"/>
          <ac:spMkLst>
            <pc:docMk/>
            <pc:sldMk cId="4230375540" sldId="503"/>
            <ac:spMk id="9" creationId="{D418F617-7D9B-E117-13E6-E309A5279CB3}"/>
          </ac:spMkLst>
        </pc:spChg>
        <pc:spChg chg="add del">
          <ac:chgData name="Ludmila Bezdíčková" userId="81942f14c0a44800" providerId="LiveId" clId="{B77509A0-0011-4E28-BE1E-B82A20DBF6C8}" dt="2025-04-20T13:14:35.941" v="1196" actId="26606"/>
          <ac:spMkLst>
            <pc:docMk/>
            <pc:sldMk cId="4230375540" sldId="503"/>
            <ac:spMk id="10" creationId="{F13C74B1-5B17-4795-BED0-7140497B445A}"/>
          </ac:spMkLst>
        </pc:spChg>
        <pc:spChg chg="add del">
          <ac:chgData name="Ludmila Bezdíčková" userId="81942f14c0a44800" providerId="LiveId" clId="{B77509A0-0011-4E28-BE1E-B82A20DBF6C8}" dt="2025-04-20T13:14:35.941" v="1196" actId="26606"/>
          <ac:spMkLst>
            <pc:docMk/>
            <pc:sldMk cId="4230375540" sldId="503"/>
            <ac:spMk id="12" creationId="{D4974D33-8DC5-464E-8C6D-BE58F0669C17}"/>
          </ac:spMkLst>
        </pc:spChg>
        <pc:picChg chg="add mod">
          <ac:chgData name="Ludmila Bezdíčková" userId="81942f14c0a44800" providerId="LiveId" clId="{B77509A0-0011-4E28-BE1E-B82A20DBF6C8}" dt="2025-04-20T13:15:48.829" v="1207" actId="1076"/>
          <ac:picMkLst>
            <pc:docMk/>
            <pc:sldMk cId="4230375540" sldId="503"/>
            <ac:picMk id="5" creationId="{839906F3-9492-1CDF-EBBD-3B546B62A409}"/>
          </ac:picMkLst>
        </pc:picChg>
      </pc:sldChg>
      <pc:sldChg chg="addSp modSp new mod modClrScheme chgLayout">
        <pc:chgData name="Ludmila Bezdíčková" userId="81942f14c0a44800" providerId="LiveId" clId="{B77509A0-0011-4E28-BE1E-B82A20DBF6C8}" dt="2025-04-20T13:19:38.179" v="1664" actId="20577"/>
        <pc:sldMkLst>
          <pc:docMk/>
          <pc:sldMk cId="2345851560" sldId="504"/>
        </pc:sldMkLst>
        <pc:spChg chg="add mod">
          <ac:chgData name="Ludmila Bezdíčková" userId="81942f14c0a44800" providerId="LiveId" clId="{B77509A0-0011-4E28-BE1E-B82A20DBF6C8}" dt="2025-04-20T13:16:47.997" v="1290" actId="20577"/>
          <ac:spMkLst>
            <pc:docMk/>
            <pc:sldMk cId="2345851560" sldId="504"/>
            <ac:spMk id="2" creationId="{73535D0B-23D2-7692-8602-611949135F21}"/>
          </ac:spMkLst>
        </pc:spChg>
        <pc:spChg chg="add mod">
          <ac:chgData name="Ludmila Bezdíčková" userId="81942f14c0a44800" providerId="LiveId" clId="{B77509A0-0011-4E28-BE1E-B82A20DBF6C8}" dt="2025-04-20T13:19:38.179" v="1664" actId="20577"/>
          <ac:spMkLst>
            <pc:docMk/>
            <pc:sldMk cId="2345851560" sldId="504"/>
            <ac:spMk id="3" creationId="{6115B58A-F36A-DDAF-D38B-A74B1C839E7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45.1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72,'14'-4,"1"1,0 0,20-1,-28 3,0 2,0-1,0 1,0 0,0 1,0-1,0 1,0 1,8 3,-9-3,0-1,1 0,-1 0,1-1,-1 0,1 0,-1 0,13-1,3-1,29-7,-9 2,520-25,-197 21,-186 16,-105-1,131-9,-104-7,227-15,-314 26,0 1,1 0,-1 1,0 0,0 2,0-1,-1 2,1 0,14 7,-27-11,5 2,-12-2,0-1,-13 1,-4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21:45.9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 49,'-17'-11,"-26"-19,43 29,0 1,0 0,0 0,0 0,0 0,-1 0,1 0,0 0,0 0,0 0,0 0,0 0,0 0,0-1,0 1,0 0,-1 0,1 0,0 0,0 0,0 0,0 0,0-1,0 1,0 0,0 0,0 0,0 0,0 0,0 0,0-1,0 1,0 0,0 0,0 0,0 0,0 0,0-1,0 1,0 0,0 0,1 0,-1 0,0 0,0 0,8-3,16 3,-20 0,422 40,-357-31,-5-1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46.9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0 119,'7'-5,"0"1,0 0,0 1,0-1,1 1,-1 1,1 0,0 0,-1 0,17-1,6 2,45 3,-73-2,82 6,106 2,139-28,-87 2,-1 18,-66 21,-102-10,79 1,-29-16,214-34,-206 15,92-13,-189 33,1 2,-1 1,1 1,51 10,6 9,-51-10,1-2,0-1,76 2,-39-17,-3 1,-63 8,-10 1,-8-1,-27 7,8-1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37.8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0 247,'21'-26,"2"2,0 0,2 2,0 1,2 1,0 1,47-25,-64 40,0 0,0 0,0 1,1 1,0 0,-1 0,1 1,16 0,8 2,45 7,-28-2,0 0,46 4,135-3,-136-11,156 13,61 11,-239-20,184-7,-207 3,0-3,99-26,-118 24,1 0,68-6,-89 13,1 2,-1 0,1 0,-1 2,0-1,1 2,-1 0,0 0,0 1,21 10,-22-7,-6-4,0 1,0-1,0-1,0 1,11 2,-16-6,0 1,-1 0,1 1,0-1,0 0,-1 0,1 0,0 0,0 1,-1-1,1 0,0 0,-1 1,1-1,0 1,-1-1,1 1,-1-1,1 1,0-1,-1 1,1-1,-1 1,0 0,1-1,-1 1,1 0,-1-1,0 1,0 0,1-1,-1 1,0 0,0 0,0 0,0-1,0 1,0 0,0 0,0-1,0 1,0 0,0 0,-1 0,-3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51.5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1 208,'54'-9,"65"-3,-7 2,125-29,43-5,-27 20,71-8,-146 12,193 2,-299 21,77 13,71 22,-13-2,-177-31,271 33,-283-37,-1-2,0 1,0-2,0 0,0-2,0 1,-1-2,1 0,28-14,-42 17,19-7,23-7,-41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55.8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0,'112'25,"196"19,473 7,-429-33,630-18,-555-36,255-12,-384 44,196-6,-401 7,-1 5,169 24,-258-26,0 1,1-1,-1 1,0 0,0 1,4 1,0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5:57.1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1 112,'7'-2,"0"0,1 0,-1 1,1 0,0 0,13 1,48 7,-52-4,168 25,179 19,-211-40,0-6,296-38,-98-22,137-18,-304 61,1 9,344 31,-499-20,54 16,-66-16,-8-5,-9 0,-7 0,-8 2,-4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6:01.1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90 111,'-6'5,"-29"23,33-26,0-1,0 1,-1-1,1 0,0 0,-1 0,1 0,0-1,-1 1,1-1,-1 1,1-1,-1 0,-3 0,-3-3,12-1,15-2,435-23,-229 19,446-44,-562 44,0 5,159 12,-9-3,-68 1,-9 0,-69-13,112-23,-182 25,-30 4,8-2,21 0,-37 4,1 0,-1 0,1 0,-1 1,1-1,-1 1,1 0,-1 1,0-1,7 4,-10-5,0 1,0 0,0-1,-1 1,1 0,0-1,0 1,-1 0,1 0,-1 0,1 0,-1 0,1-1,0 3,1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06:02.6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56,'13'-3,"0"1,0 0,0 0,1 2,15 0,67 10,-57-5,310 26,-236-28,123-11,-133-2,342-26,1 15,-172 9,-89 3,141 19,-123 1,-191-11,85 6,-82-5,0 2,-1 0,0 0,22 9,-43-10,-4-2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17:21:43.3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2,'23'10,"0"-2,1-1,0-1,0-1,32 3,126 0,-138-8,397 11,166 1,-3-16,-211 1,535-1,-654 3,1087-11,-599-12,123-1,421 21,-761 17,-121-1,195 3,-1 21,327 24,-598-42,-318-16,170 6,-145-8,90-13,-125 9,20-6,-26 5,0 2,0 0,-1 1,17-2,9 4,47 4,-83-4,-5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9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2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8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65785A7-9666-939D-6938-636046E396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99A"/>
              </a:gs>
              <a:gs pos="100000">
                <a:srgbClr val="0086C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černá, snímek obrazovky, černobílá&#10;&#10;Popis byl vytvořen automaticky">
            <a:extLst>
              <a:ext uri="{FF2B5EF4-FFF2-40B4-BE49-F238E27FC236}">
                <a16:creationId xmlns:a16="http://schemas.microsoft.com/office/drawing/2014/main" id="{5A926461-252B-81A5-7331-BF9C7F91F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8" name="Obrázek 7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41667CD9-CF50-3B62-1251-B170AE0FD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5" y="1219718"/>
            <a:ext cx="7354210" cy="117667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33FFA64-8924-1F93-CDAB-FE093922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36" y="2895745"/>
            <a:ext cx="10344727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425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6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43CE-E93C-42D9-AD8D-461A1A422080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F540-10BB-4F4E-8A56-A7FDC51F2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2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zp.mzcr.cz/Request/Create?type=SL31CERTIFIKATKME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@ipvz.cz" TargetMode="External"/><Relationship Id="rId2" Type="http://schemas.openxmlformats.org/officeDocument/2006/relationships/hyperlink" Target="https://www.svl.cz/konzultanti/kontakty-na-krajske-konzultan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lanka.vujtkova@ipvz.cz" TargetMode="External"/><Relationship Id="rId5" Type="http://schemas.openxmlformats.org/officeDocument/2006/relationships/hyperlink" Target="mailto:eliska.salingerova@ipvz.cz" TargetMode="External"/><Relationship Id="rId4" Type="http://schemas.openxmlformats.org/officeDocument/2006/relationships/hyperlink" Target="mailto:hana.hykesova@ipvz.c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skolitelu.cz/" TargetMode="External"/><Relationship Id="rId2" Type="http://schemas.openxmlformats.org/officeDocument/2006/relationships/hyperlink" Target="https://www.mzcr.cz/seznam-akreditovanych-pracovi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l.cz/" TargetMode="External"/><Relationship Id="rId5" Type="http://schemas.openxmlformats.org/officeDocument/2006/relationships/hyperlink" Target="https://www.praktickylekar.online/" TargetMode="External"/><Relationship Id="rId4" Type="http://schemas.openxmlformats.org/officeDocument/2006/relationships/hyperlink" Target="https://www.svl.cz/konzultanti/kontakty-na-krajske-konzultant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s://akreditace.mzcr.cz/akreditace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0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zd.gov.cz/category/veda-a-lekarska-povolani/rezidencni-mista-lekari/rm-2025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vz.cz/lekari-zubni-lekari-farmaceuti/zadosti-a-formulare/zadosti-a-formulare-lekari-a-zubni-lekar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20-39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vz.cz/seznam-souboru/7172-jak-vyplnit-prihlasku-ke-zkousce-v-oboru-vpl.pdf" TargetMode="External"/><Relationship Id="rId2" Type="http://schemas.openxmlformats.org/officeDocument/2006/relationships/hyperlink" Target="https://ezp.mzcr.cz/VzdelavaniLekari/Rozcestni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zd.gov.cz/wp-content/uploads/2020/11/Terminy-atestacnich-zkousek_lekari_IPVZ_2025.pdf" TargetMode="External"/><Relationship Id="rId2" Type="http://schemas.openxmlformats.org/officeDocument/2006/relationships/hyperlink" Target="https://mzd.gov.cz/wp-content/uploads/2020/11/Terminy-zaverecnych-zkousek-po-ukonceni-zakladniho-kmene-IPVZ_20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vz.cz/o-ipvz/kontakty/pedagogicka-pracoviste/vseobecne-prakticke-lekarstvi/terminy-atestaci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sprout.com/2001816" TargetMode="External"/><Relationship Id="rId2" Type="http://schemas.openxmlformats.org/officeDocument/2006/relationships/hyperlink" Target="https://www.ipvz.cz/o-ipvz/kontakty/pedagogicka-pracoviste/vseobecne-prakticke-lekarstvi/vzdelavaci-ak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vz.cz/seznam-souboru/11275-skillsbook-vpl-vodozna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vz.cz/seznam-souboru/3612-vseobecne-prakticke-lekarstvi-2018-vlastni-specializovany-vycvik.pdf" TargetMode="External"/><Relationship Id="rId2" Type="http://schemas.openxmlformats.org/officeDocument/2006/relationships/hyperlink" Target="https://akreditace.mzcr.cz/akreditace/index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vz.cz/o-ipvz/kontakty/pedagogicka-pracoviste/vseobecne-prakticke-lekarstvi/projekt-opz-vpl" TargetMode="External"/><Relationship Id="rId2" Type="http://schemas.openxmlformats.org/officeDocument/2006/relationships/hyperlink" Target="mailto:petra.trojanova@ipvz.cz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ncaeurope.org/file/6bb0f804-c025-4bf3-b970-0e5bd4b4872d/ANNEX%203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ludmila.bezdickova@ipvz.cz" TargetMode="External"/><Relationship Id="rId2" Type="http://schemas.openxmlformats.org/officeDocument/2006/relationships/hyperlink" Target="mailto:praktik@ipvz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iska.salingerova@ipvz.cz" TargetMode="External"/><Relationship Id="rId5" Type="http://schemas.openxmlformats.org/officeDocument/2006/relationships/hyperlink" Target="mailto:hana.hykesova@ipvz.cz" TargetMode="External"/><Relationship Id="rId4" Type="http://schemas.openxmlformats.org/officeDocument/2006/relationships/hyperlink" Target="mailto:jachym.bednar@ipvz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58A62-08AC-5989-0225-A471E6AB4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br>
              <a:rPr lang="cs-CZ" sz="6000" dirty="0"/>
            </a:br>
            <a:r>
              <a:rPr lang="en-US" sz="6000" dirty="0"/>
              <a:t>Ludmila Bezdíčková </a:t>
            </a:r>
            <a:br>
              <a:rPr lang="cs-CZ" sz="6000" dirty="0"/>
            </a:br>
            <a:r>
              <a:rPr lang="cs-CZ" altLang="en-US" sz="6000" dirty="0"/>
              <a:t>Novinky ze všeobecného praktického lékařství, 22.4.2025</a:t>
            </a:r>
            <a:br>
              <a:rPr lang="en-US" altLang="en-US" sz="6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4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CC61-A38A-4DA0-932F-0F62B148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Vyhláška</a:t>
            </a:r>
            <a:r>
              <a:rPr lang="en-US" sz="3600" dirty="0"/>
              <a:t> 397 </a:t>
            </a:r>
            <a:r>
              <a:rPr lang="en-US" sz="3600" dirty="0" err="1"/>
              <a:t>ze</a:t>
            </a:r>
            <a:r>
              <a:rPr lang="en-US" sz="3600" dirty="0"/>
              <a:t> </a:t>
            </a:r>
            <a:r>
              <a:rPr lang="en-US" sz="3600" dirty="0" err="1"/>
              <a:t>dne</a:t>
            </a:r>
            <a:r>
              <a:rPr lang="en-US" sz="3600" dirty="0"/>
              <a:t> 2.10.2020 o </a:t>
            </a:r>
            <a:r>
              <a:rPr lang="en-US" sz="3600" dirty="0" err="1"/>
              <a:t>vzdělávání</a:t>
            </a:r>
            <a:r>
              <a:rPr lang="en-US" sz="3600" dirty="0"/>
              <a:t> v </a:t>
            </a:r>
            <a:r>
              <a:rPr lang="en-US" sz="3600" dirty="0" err="1"/>
              <a:t>základních</a:t>
            </a:r>
            <a:r>
              <a:rPr lang="en-US" sz="3600" dirty="0"/>
              <a:t> </a:t>
            </a:r>
            <a:r>
              <a:rPr lang="en-US" sz="3600" dirty="0" err="1"/>
              <a:t>kmenech</a:t>
            </a:r>
            <a:r>
              <a:rPr lang="en-US" sz="3600" dirty="0"/>
              <a:t> </a:t>
            </a:r>
            <a:r>
              <a:rPr lang="en-US" sz="3600" dirty="0" err="1"/>
              <a:t>lékařů</a:t>
            </a:r>
            <a:r>
              <a:rPr lang="en-US" sz="3600" dirty="0"/>
              <a:t> §3 </a:t>
            </a:r>
            <a:r>
              <a:rPr lang="en-US" sz="3600" dirty="0" err="1"/>
              <a:t>Přechodná</a:t>
            </a:r>
            <a:r>
              <a:rPr lang="en-US" sz="3600" dirty="0"/>
              <a:t> </a:t>
            </a:r>
            <a:r>
              <a:rPr lang="en-US" sz="3600" dirty="0" err="1"/>
              <a:t>ustanovení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457E-93C7-42D4-B545-3B40DB0FC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3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Absolvování</a:t>
            </a:r>
            <a:r>
              <a:rPr lang="en-US" sz="3200" dirty="0"/>
              <a:t> </a:t>
            </a:r>
            <a:r>
              <a:rPr lang="en-US" sz="3200" dirty="0" err="1"/>
              <a:t>odborné</a:t>
            </a:r>
            <a:r>
              <a:rPr lang="en-US" sz="3200" dirty="0"/>
              <a:t> </a:t>
            </a:r>
            <a:r>
              <a:rPr lang="en-US" sz="3200" dirty="0" err="1"/>
              <a:t>praxe</a:t>
            </a:r>
            <a:r>
              <a:rPr lang="en-US" sz="3200" dirty="0"/>
              <a:t> </a:t>
            </a:r>
            <a:r>
              <a:rPr lang="en-US" sz="3200" dirty="0" err="1"/>
              <a:t>lékařů</a:t>
            </a:r>
            <a:r>
              <a:rPr lang="en-US" sz="3200" dirty="0"/>
              <a:t> </a:t>
            </a:r>
            <a:r>
              <a:rPr lang="en-US" sz="3200" dirty="0" err="1"/>
              <a:t>zařazených</a:t>
            </a:r>
            <a:r>
              <a:rPr lang="en-US" sz="3200" dirty="0"/>
              <a:t> do VP 2018, </a:t>
            </a:r>
            <a:r>
              <a:rPr lang="en-US" sz="3200" dirty="0" err="1"/>
              <a:t>kterou</a:t>
            </a:r>
            <a:r>
              <a:rPr lang="en-US" sz="3200" dirty="0"/>
              <a:t> </a:t>
            </a:r>
            <a:r>
              <a:rPr lang="en-US" sz="3200" dirty="0" err="1"/>
              <a:t>absolvovali</a:t>
            </a:r>
            <a:r>
              <a:rPr lang="en-US" sz="3200" dirty="0"/>
              <a:t> v ZZ </a:t>
            </a:r>
            <a:r>
              <a:rPr lang="en-US" sz="3200" dirty="0" err="1"/>
              <a:t>akredit</a:t>
            </a:r>
            <a:r>
              <a:rPr lang="cs-CZ" sz="3200" dirty="0"/>
              <a:t>ovaném</a:t>
            </a:r>
            <a:r>
              <a:rPr lang="en-US" sz="3200" dirty="0"/>
              <a:t> pro </a:t>
            </a:r>
            <a:r>
              <a:rPr lang="en-US" sz="3200" dirty="0" err="1"/>
              <a:t>původ</a:t>
            </a:r>
            <a:r>
              <a:rPr lang="en-US" sz="3200" dirty="0"/>
              <a:t>. </a:t>
            </a:r>
            <a:r>
              <a:rPr lang="en-US" sz="3200" dirty="0">
                <a:solidFill>
                  <a:srgbClr val="FF0000"/>
                </a:solidFill>
              </a:rPr>
              <a:t>VP do 15.10.2020 </a:t>
            </a:r>
            <a:r>
              <a:rPr lang="en-US" sz="3200" dirty="0"/>
              <a:t>(</a:t>
            </a:r>
            <a:r>
              <a:rPr lang="en-US" sz="3200" dirty="0" err="1"/>
              <a:t>t.j.</a:t>
            </a:r>
            <a:r>
              <a:rPr lang="en-US" sz="3200" dirty="0"/>
              <a:t> do </a:t>
            </a:r>
            <a:r>
              <a:rPr lang="en-US" sz="3200" dirty="0" err="1"/>
              <a:t>dne</a:t>
            </a:r>
            <a:r>
              <a:rPr lang="en-US" sz="3200" dirty="0"/>
              <a:t> </a:t>
            </a:r>
            <a:r>
              <a:rPr lang="en-US" sz="3200" dirty="0" err="1"/>
              <a:t>nabytí</a:t>
            </a:r>
            <a:r>
              <a:rPr lang="en-US" sz="3200" dirty="0"/>
              <a:t> </a:t>
            </a:r>
            <a:r>
              <a:rPr lang="en-US" sz="3200" dirty="0" err="1"/>
              <a:t>účinnosti</a:t>
            </a:r>
            <a:r>
              <a:rPr lang="en-US" sz="3200" dirty="0"/>
              <a:t> </a:t>
            </a:r>
            <a:r>
              <a:rPr lang="en-US" sz="3200" dirty="0" err="1"/>
              <a:t>této</a:t>
            </a:r>
            <a:r>
              <a:rPr lang="en-US" sz="3200" dirty="0"/>
              <a:t> </a:t>
            </a:r>
            <a:r>
              <a:rPr lang="en-US" sz="3200" dirty="0" err="1"/>
              <a:t>vyhl</a:t>
            </a:r>
            <a:r>
              <a:rPr lang="en-US" sz="3200" dirty="0"/>
              <a:t>.) </a:t>
            </a:r>
            <a:r>
              <a:rPr lang="en-US" sz="3200" dirty="0">
                <a:solidFill>
                  <a:srgbClr val="FF0000"/>
                </a:solidFill>
              </a:rPr>
              <a:t>se </a:t>
            </a:r>
            <a:r>
              <a:rPr lang="en-US" sz="3200" dirty="0" err="1">
                <a:solidFill>
                  <a:srgbClr val="FF0000"/>
                </a:solidFill>
              </a:rPr>
              <a:t>považuje</a:t>
            </a:r>
            <a:r>
              <a:rPr lang="en-US" sz="3200" dirty="0">
                <a:solidFill>
                  <a:srgbClr val="FF0000"/>
                </a:solidFill>
              </a:rPr>
              <a:t> za </a:t>
            </a:r>
            <a:r>
              <a:rPr lang="en-US" sz="3200" dirty="0" err="1">
                <a:solidFill>
                  <a:srgbClr val="FF0000"/>
                </a:solidFill>
              </a:rPr>
              <a:t>praxi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absolvovanou</a:t>
            </a:r>
            <a:r>
              <a:rPr lang="en-US" sz="3200" dirty="0">
                <a:solidFill>
                  <a:srgbClr val="FF0000"/>
                </a:solidFill>
              </a:rPr>
              <a:t> v </a:t>
            </a:r>
            <a:r>
              <a:rPr lang="en-US" sz="3200" dirty="0" err="1">
                <a:solidFill>
                  <a:srgbClr val="FF0000"/>
                </a:solidFill>
              </a:rPr>
              <a:t>akreditovaném</a:t>
            </a:r>
            <a:r>
              <a:rPr lang="en-US" sz="3200" dirty="0">
                <a:solidFill>
                  <a:srgbClr val="FF0000"/>
                </a:solidFill>
              </a:rPr>
              <a:t> ZZ </a:t>
            </a:r>
            <a:r>
              <a:rPr lang="en-US" sz="3200" dirty="0" err="1"/>
              <a:t>i</a:t>
            </a:r>
            <a:r>
              <a:rPr lang="en-US" sz="3200" dirty="0"/>
              <a:t> pro VP 2018, </a:t>
            </a:r>
            <a:r>
              <a:rPr lang="en-US" sz="3200" dirty="0" err="1">
                <a:solidFill>
                  <a:srgbClr val="FF0000"/>
                </a:solidFill>
              </a:rPr>
              <a:t>pokud</a:t>
            </a:r>
            <a:r>
              <a:rPr lang="en-US" sz="3200" dirty="0">
                <a:solidFill>
                  <a:srgbClr val="FF0000"/>
                </a:solidFill>
              </a:rPr>
              <a:t> toto ZZ do </a:t>
            </a:r>
            <a:r>
              <a:rPr lang="en-US" sz="3200" dirty="0" err="1">
                <a:solidFill>
                  <a:srgbClr val="FF0000"/>
                </a:solidFill>
              </a:rPr>
              <a:t>této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doby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podalo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žádost</a:t>
            </a:r>
            <a:r>
              <a:rPr lang="en-US" sz="3200" dirty="0">
                <a:solidFill>
                  <a:srgbClr val="FF0000"/>
                </a:solidFill>
              </a:rPr>
              <a:t> o </a:t>
            </a:r>
            <a:r>
              <a:rPr lang="en-US" sz="3200" dirty="0" err="1">
                <a:solidFill>
                  <a:srgbClr val="FF0000"/>
                </a:solidFill>
              </a:rPr>
              <a:t>akreditaci</a:t>
            </a:r>
            <a:r>
              <a:rPr lang="cs-CZ" sz="3200" dirty="0">
                <a:solidFill>
                  <a:srgbClr val="FF0000"/>
                </a:solidFill>
              </a:rPr>
              <a:t> pro vzdělávání v základním kmeni VPL ve VP 2018</a:t>
            </a:r>
            <a:r>
              <a:rPr lang="en-US" sz="3200" dirty="0"/>
              <a:t> </a:t>
            </a:r>
            <a:r>
              <a:rPr lang="en-US" sz="3200" dirty="0" err="1"/>
              <a:t>nejdéle</a:t>
            </a:r>
            <a:r>
              <a:rPr lang="en-US" sz="3200" dirty="0"/>
              <a:t> </a:t>
            </a:r>
            <a:r>
              <a:rPr lang="en-US" sz="3200" dirty="0" err="1"/>
              <a:t>však</a:t>
            </a:r>
            <a:r>
              <a:rPr lang="en-US" sz="3200" dirty="0"/>
              <a:t> do </a:t>
            </a:r>
            <a:r>
              <a:rPr lang="en-US" sz="3200" dirty="0" err="1"/>
              <a:t>rozhodnutí</a:t>
            </a:r>
            <a:r>
              <a:rPr lang="en-US" sz="3200" dirty="0"/>
              <a:t> o </a:t>
            </a:r>
            <a:r>
              <a:rPr lang="en-US" sz="3200" dirty="0" err="1"/>
              <a:t>této</a:t>
            </a:r>
            <a:r>
              <a:rPr lang="en-US" sz="3200" dirty="0"/>
              <a:t> </a:t>
            </a:r>
            <a:r>
              <a:rPr lang="en-US" sz="3200" dirty="0" err="1"/>
              <a:t>žádosti</a:t>
            </a:r>
            <a:r>
              <a:rPr lang="en-US" sz="3200" dirty="0"/>
              <a:t>, </a:t>
            </a:r>
            <a:r>
              <a:rPr lang="en-US" sz="3200" dirty="0" err="1"/>
              <a:t>tedy</a:t>
            </a:r>
            <a:r>
              <a:rPr lang="en-US" sz="3200" dirty="0"/>
              <a:t> do </a:t>
            </a:r>
            <a:r>
              <a:rPr lang="en-US" sz="3200" dirty="0" err="1"/>
              <a:t>udělení</a:t>
            </a:r>
            <a:r>
              <a:rPr lang="en-US" sz="3200" dirty="0"/>
              <a:t> </a:t>
            </a:r>
            <a:r>
              <a:rPr lang="en-US" sz="3200" dirty="0" err="1"/>
              <a:t>akreditace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příslušné</a:t>
            </a:r>
            <a:r>
              <a:rPr lang="en-US" sz="3200" dirty="0"/>
              <a:t> </a:t>
            </a:r>
            <a:r>
              <a:rPr lang="en-US" sz="3200" dirty="0" err="1"/>
              <a:t>základní</a:t>
            </a:r>
            <a:r>
              <a:rPr lang="en-US" sz="3200" dirty="0"/>
              <a:t> </a:t>
            </a:r>
            <a:r>
              <a:rPr lang="en-US" sz="3200" dirty="0" err="1"/>
              <a:t>kmeny</a:t>
            </a:r>
            <a:r>
              <a:rPr lang="en-US" sz="3200" dirty="0"/>
              <a:t> </a:t>
            </a: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nového</a:t>
            </a:r>
            <a:r>
              <a:rPr lang="en-US" sz="3200" dirty="0"/>
              <a:t> VP 2018 </a:t>
            </a:r>
            <a:r>
              <a:rPr lang="en-US" sz="3200" dirty="0" err="1"/>
              <a:t>podle</a:t>
            </a:r>
            <a:r>
              <a:rPr lang="en-US" sz="3200" dirty="0"/>
              <a:t> </a:t>
            </a:r>
            <a:r>
              <a:rPr lang="en-US" sz="3200" dirty="0" err="1"/>
              <a:t>vyhl</a:t>
            </a:r>
            <a:r>
              <a:rPr lang="en-US" sz="3200" dirty="0"/>
              <a:t>. č. 221/2018 Sb.</a:t>
            </a:r>
          </a:p>
        </p:txBody>
      </p:sp>
    </p:spTree>
    <p:extLst>
      <p:ext uri="{BB962C8B-B14F-4D97-AF65-F5344CB8AC3E}">
        <p14:creationId xmlns:p14="http://schemas.microsoft.com/office/powerpoint/2010/main" val="155595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8B2C-E86E-4337-9AD3-ACDDBF4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en-US" dirty="0" err="1"/>
              <a:t>tran</a:t>
            </a:r>
            <a:r>
              <a:rPr lang="en-US" dirty="0"/>
              <a:t> </a:t>
            </a:r>
            <a:r>
              <a:rPr lang="en-US" dirty="0" err="1"/>
              <a:t>akreditace</a:t>
            </a:r>
            <a:r>
              <a:rPr lang="en-US" dirty="0"/>
              <a:t> </a:t>
            </a:r>
            <a:r>
              <a:rPr lang="en-US" dirty="0" err="1"/>
              <a:t>lůžkových</a:t>
            </a:r>
            <a:r>
              <a:rPr lang="en-US" dirty="0"/>
              <a:t> odd. </a:t>
            </a:r>
            <a:r>
              <a:rPr lang="cs-CZ" dirty="0"/>
              <a:t>zůstává </a:t>
            </a:r>
            <a:r>
              <a:rPr lang="en-US" dirty="0" err="1"/>
              <a:t>nedořešeno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1.5.2019 - 14.10.2020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1CEA-C6FF-42CA-A25F-1C42594C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Původní</a:t>
            </a:r>
            <a:r>
              <a:rPr lang="en-US" sz="3200" dirty="0"/>
              <a:t> </a:t>
            </a:r>
            <a:r>
              <a:rPr lang="en-US" sz="3200" dirty="0" err="1"/>
              <a:t>akreditace</a:t>
            </a:r>
            <a:r>
              <a:rPr lang="en-US" sz="3200" dirty="0"/>
              <a:t> ZZ (pro VP 2011) </a:t>
            </a:r>
            <a:r>
              <a:rPr lang="en-US" sz="3200" dirty="0" err="1"/>
              <a:t>byl</a:t>
            </a:r>
            <a:r>
              <a:rPr lang="cs-CZ" sz="3200" dirty="0"/>
              <a:t>y</a:t>
            </a:r>
            <a:r>
              <a:rPr lang="en-US" sz="3200" dirty="0"/>
              <a:t> </a:t>
            </a:r>
            <a:r>
              <a:rPr lang="en-US" sz="3200" dirty="0" err="1"/>
              <a:t>platn</a:t>
            </a:r>
            <a:r>
              <a:rPr lang="cs-CZ" sz="3200" dirty="0"/>
              <a:t>é</a:t>
            </a:r>
            <a:r>
              <a:rPr lang="en-US" sz="3200" dirty="0"/>
              <a:t> </a:t>
            </a:r>
            <a:r>
              <a:rPr lang="en-US" sz="3200" dirty="0" err="1"/>
              <a:t>až</a:t>
            </a:r>
            <a:r>
              <a:rPr lang="en-US" sz="3200" dirty="0"/>
              <a:t> do 30.4.2019 </a:t>
            </a:r>
            <a:r>
              <a:rPr lang="en-US" sz="3200" dirty="0" err="1"/>
              <a:t>i</a:t>
            </a:r>
            <a:r>
              <a:rPr lang="en-US" sz="3200" dirty="0"/>
              <a:t> pro </a:t>
            </a:r>
            <a:r>
              <a:rPr lang="en-US" sz="3200" dirty="0" err="1"/>
              <a:t>školence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VPL, </a:t>
            </a:r>
            <a:r>
              <a:rPr lang="en-US" sz="3200" dirty="0" err="1"/>
              <a:t>kteří</a:t>
            </a:r>
            <a:r>
              <a:rPr lang="en-US" sz="3200" dirty="0"/>
              <a:t> se </a:t>
            </a:r>
            <a:r>
              <a:rPr lang="en-US" sz="3200" dirty="0" err="1"/>
              <a:t>vzdělávali</a:t>
            </a:r>
            <a:r>
              <a:rPr lang="en-US" sz="3200" dirty="0"/>
              <a:t> </a:t>
            </a:r>
            <a:r>
              <a:rPr lang="en-US" sz="3200" dirty="0" err="1"/>
              <a:t>už</a:t>
            </a:r>
            <a:r>
              <a:rPr lang="en-US" sz="3200" dirty="0"/>
              <a:t> </a:t>
            </a:r>
            <a:r>
              <a:rPr lang="en-US" sz="3200" dirty="0" err="1"/>
              <a:t>dle</a:t>
            </a:r>
            <a:r>
              <a:rPr lang="en-US" sz="3200" dirty="0"/>
              <a:t> VP 2018 (</a:t>
            </a:r>
            <a:r>
              <a:rPr lang="en-US" sz="3200" dirty="0" err="1"/>
              <a:t>tzn</a:t>
            </a:r>
            <a:r>
              <a:rPr lang="en-US" sz="3200" dirty="0"/>
              <a:t>., </a:t>
            </a:r>
            <a:r>
              <a:rPr lang="en-US" sz="3200" dirty="0" err="1"/>
              <a:t>že</a:t>
            </a:r>
            <a:r>
              <a:rPr lang="en-US" sz="3200" dirty="0"/>
              <a:t> </a:t>
            </a:r>
            <a:r>
              <a:rPr lang="en-US" sz="3200" dirty="0" err="1"/>
              <a:t>byli</a:t>
            </a:r>
            <a:r>
              <a:rPr lang="en-US" sz="3200" dirty="0"/>
              <a:t> </a:t>
            </a:r>
            <a:r>
              <a:rPr lang="en-US" sz="3200" dirty="0" err="1"/>
              <a:t>zapsáni</a:t>
            </a:r>
            <a:r>
              <a:rPr lang="en-US" sz="3200" dirty="0"/>
              <a:t> do </a:t>
            </a:r>
            <a:r>
              <a:rPr lang="en-US" sz="3200" dirty="0" err="1"/>
              <a:t>oboru</a:t>
            </a:r>
            <a:r>
              <a:rPr lang="en-US" sz="3200" dirty="0"/>
              <a:t> VPL od 1.7.2017)</a:t>
            </a:r>
            <a:endParaRPr lang="cs-CZ" sz="3200" dirty="0"/>
          </a:p>
          <a:p>
            <a:r>
              <a:rPr lang="cs-CZ" sz="3200" dirty="0"/>
              <a:t>Problematická jsou </a:t>
            </a:r>
            <a:r>
              <a:rPr lang="en-US" sz="3200" dirty="0"/>
              <a:t>ZZ, </a:t>
            </a:r>
            <a:r>
              <a:rPr lang="en-US" sz="3200" dirty="0" err="1"/>
              <a:t>která</a:t>
            </a:r>
            <a:r>
              <a:rPr lang="en-US" sz="3200" dirty="0"/>
              <a:t> </a:t>
            </a:r>
            <a:r>
              <a:rPr lang="en-US" sz="3200" dirty="0" err="1"/>
              <a:t>neměla</a:t>
            </a:r>
            <a:r>
              <a:rPr lang="en-US" sz="3200" dirty="0"/>
              <a:t> </a:t>
            </a:r>
            <a:r>
              <a:rPr lang="en-US" sz="3200" dirty="0" err="1"/>
              <a:t>udělen</a:t>
            </a:r>
            <a:r>
              <a:rPr lang="cs-CZ" sz="3200" dirty="0"/>
              <a:t>o</a:t>
            </a:r>
            <a:r>
              <a:rPr lang="en-US" sz="3200" dirty="0"/>
              <a:t>u </a:t>
            </a:r>
            <a:r>
              <a:rPr lang="en-US" sz="3200" dirty="0" err="1"/>
              <a:t>akreditaci</a:t>
            </a:r>
            <a:r>
              <a:rPr lang="en-US" sz="3200" dirty="0"/>
              <a:t> pro </a:t>
            </a:r>
            <a:r>
              <a:rPr lang="en-US" sz="3200" dirty="0" err="1"/>
              <a:t>základní</a:t>
            </a:r>
            <a:r>
              <a:rPr lang="en-US" sz="3200" dirty="0"/>
              <a:t> </a:t>
            </a:r>
            <a:r>
              <a:rPr lang="en-US" sz="3200" dirty="0" err="1"/>
              <a:t>kmen</a:t>
            </a:r>
            <a:r>
              <a:rPr lang="en-US" sz="3200" dirty="0"/>
              <a:t> VPL, resp. </a:t>
            </a:r>
            <a:r>
              <a:rPr lang="en-US" sz="3200" dirty="0" err="1"/>
              <a:t>zákl</a:t>
            </a:r>
            <a:r>
              <a:rPr lang="en-US" sz="3200" dirty="0"/>
              <a:t>. </a:t>
            </a:r>
            <a:r>
              <a:rPr lang="en-US" sz="3200" dirty="0" err="1"/>
              <a:t>kmen</a:t>
            </a:r>
            <a:r>
              <a:rPr lang="en-US" sz="3200" dirty="0"/>
              <a:t> </a:t>
            </a:r>
            <a:r>
              <a:rPr lang="en-US" sz="3200" dirty="0" err="1"/>
              <a:t>interní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 pro VP 2018</a:t>
            </a:r>
            <a:r>
              <a:rPr lang="cs-CZ" sz="3200" dirty="0"/>
              <a:t>,</a:t>
            </a:r>
            <a:r>
              <a:rPr lang="en-US" sz="3200" dirty="0"/>
              <a:t> a ani do 15.10.2020 </a:t>
            </a:r>
            <a:r>
              <a:rPr lang="en-US" sz="3200" dirty="0" err="1"/>
              <a:t>nepodala</a:t>
            </a:r>
            <a:r>
              <a:rPr lang="en-US" sz="3200" dirty="0"/>
              <a:t> </a:t>
            </a:r>
            <a:r>
              <a:rPr lang="en-US" sz="3200" dirty="0" err="1"/>
              <a:t>žádost</a:t>
            </a:r>
            <a:r>
              <a:rPr lang="en-US" sz="3200" dirty="0"/>
              <a:t> o </a:t>
            </a:r>
            <a:r>
              <a:rPr lang="en-US" sz="3200" dirty="0" err="1"/>
              <a:t>akreditaci</a:t>
            </a:r>
            <a:r>
              <a:rPr lang="en-US" sz="3200" dirty="0"/>
              <a:t> </a:t>
            </a:r>
            <a:r>
              <a:rPr lang="cs-CZ" sz="3200" dirty="0"/>
              <a:t>pro vzdělávání v</a:t>
            </a:r>
            <a:r>
              <a:rPr lang="en-US" sz="3200" dirty="0"/>
              <a:t> </a:t>
            </a:r>
            <a:r>
              <a:rPr lang="en-US" sz="3200" dirty="0" err="1"/>
              <a:t>základní</a:t>
            </a:r>
            <a:r>
              <a:rPr lang="cs-CZ" sz="3200" dirty="0"/>
              <a:t>m</a:t>
            </a:r>
            <a:r>
              <a:rPr lang="en-US" sz="3200" dirty="0"/>
              <a:t> </a:t>
            </a:r>
            <a:r>
              <a:rPr lang="en-US" sz="3200" dirty="0" err="1"/>
              <a:t>kmen</a:t>
            </a:r>
            <a:r>
              <a:rPr lang="cs-CZ" sz="3200" dirty="0"/>
              <a:t>i</a:t>
            </a:r>
            <a:r>
              <a:rPr lang="en-US" sz="3200" dirty="0"/>
              <a:t> VPL, resp. </a:t>
            </a:r>
            <a:r>
              <a:rPr lang="en-US" sz="3200" dirty="0" err="1"/>
              <a:t>interní</a:t>
            </a:r>
            <a:r>
              <a:rPr lang="cs-CZ" sz="3200" dirty="0"/>
              <a:t>m</a:t>
            </a:r>
            <a:r>
              <a:rPr lang="en-US" sz="3200" dirty="0"/>
              <a:t> </a:t>
            </a:r>
            <a:r>
              <a:rPr lang="en-US" sz="3200" dirty="0" err="1"/>
              <a:t>kmen</a:t>
            </a:r>
            <a:r>
              <a:rPr lang="cs-CZ" sz="3200" dirty="0"/>
              <a:t>i</a:t>
            </a:r>
            <a:r>
              <a:rPr lang="en-US" sz="3200" dirty="0"/>
              <a:t> VPL pro VP 2018</a:t>
            </a:r>
            <a:endParaRPr lang="cs-CZ" sz="3200" dirty="0"/>
          </a:p>
          <a:p>
            <a:r>
              <a:rPr lang="cs-CZ" sz="3200" dirty="0"/>
              <a:t>V souladu s novelou kmenové vyhlášky č. 397/2020 Sb. platí od 15.10.2020, že ve kmeni VPL pro praxe na lůžkových odd. stačí i akreditace pro vzd. v základním kmeni příslušných oborů (interna, chirurgie, gynekologie a porodnictví, pediatrie, ARO)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670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0922-90D2-4A91-91FE-6783FC26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Vzdělávání</a:t>
            </a:r>
            <a:r>
              <a:rPr lang="en-US" sz="3200" dirty="0"/>
              <a:t> po </a:t>
            </a:r>
            <a:r>
              <a:rPr lang="en-US" sz="3200" dirty="0" err="1"/>
              <a:t>kmeni</a:t>
            </a:r>
            <a:r>
              <a:rPr lang="en-US" sz="3200" dirty="0"/>
              <a:t> v </a:t>
            </a:r>
            <a:r>
              <a:rPr lang="en-US" sz="3200" dirty="0" err="1"/>
              <a:t>rámci</a:t>
            </a:r>
            <a:r>
              <a:rPr lang="en-US" sz="3200" dirty="0"/>
              <a:t> </a:t>
            </a:r>
            <a:r>
              <a:rPr lang="en-US" sz="3200" dirty="0" err="1"/>
              <a:t>tzv</a:t>
            </a:r>
            <a:r>
              <a:rPr lang="en-US" sz="3200" dirty="0"/>
              <a:t>. VSV </a:t>
            </a:r>
            <a:r>
              <a:rPr lang="en-US" sz="3200" dirty="0" err="1"/>
              <a:t>Věstník</a:t>
            </a:r>
            <a:r>
              <a:rPr lang="en-US" sz="3200" dirty="0"/>
              <a:t> MZ ČR </a:t>
            </a:r>
            <a:r>
              <a:rPr lang="en-US" sz="3200" dirty="0" err="1"/>
              <a:t>částka</a:t>
            </a:r>
            <a:r>
              <a:rPr lang="en-US" sz="3200" dirty="0"/>
              <a:t> 3/2018 (</a:t>
            </a:r>
            <a:r>
              <a:rPr lang="en-US" sz="3200" dirty="0" err="1"/>
              <a:t>ze</a:t>
            </a:r>
            <a:r>
              <a:rPr lang="en-US" sz="3200" dirty="0"/>
              <a:t> </a:t>
            </a:r>
            <a:r>
              <a:rPr lang="en-US" sz="3200" dirty="0" err="1"/>
              <a:t>dne</a:t>
            </a:r>
            <a:r>
              <a:rPr lang="en-US" sz="3200" dirty="0"/>
              <a:t> 28.3.2018): </a:t>
            </a:r>
            <a:r>
              <a:rPr lang="en-US" sz="3200" dirty="0" err="1"/>
              <a:t>Vzdělávací</a:t>
            </a:r>
            <a:r>
              <a:rPr lang="en-US" sz="3200" dirty="0"/>
              <a:t> program spec. </a:t>
            </a:r>
            <a:r>
              <a:rPr lang="en-US" sz="3200" dirty="0" err="1"/>
              <a:t>oboru</a:t>
            </a:r>
            <a:r>
              <a:rPr lang="en-US" sz="3200" dirty="0"/>
              <a:t> VPL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805C1-6FDF-4611-BDF6-E647C86B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2.1 po </a:t>
            </a:r>
            <a:r>
              <a:rPr lang="en-US" sz="3200" dirty="0" err="1"/>
              <a:t>kmeni</a:t>
            </a:r>
            <a:r>
              <a:rPr lang="en-US" sz="3200" dirty="0"/>
              <a:t> VPL (6m)</a:t>
            </a:r>
            <a:endParaRPr lang="cs-CZ" sz="3200" dirty="0"/>
          </a:p>
          <a:p>
            <a:r>
              <a:rPr lang="en-US" sz="3200" dirty="0"/>
              <a:t>2.2 po int. </a:t>
            </a:r>
            <a:r>
              <a:rPr lang="en-US" sz="3200" dirty="0" err="1"/>
              <a:t>kmeni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 (b) (12m)</a:t>
            </a:r>
            <a:endParaRPr lang="cs-CZ" sz="3200" dirty="0"/>
          </a:p>
          <a:p>
            <a:r>
              <a:rPr lang="en-US" sz="3200" dirty="0"/>
              <a:t>2.3 po int. </a:t>
            </a:r>
            <a:r>
              <a:rPr lang="en-US" sz="3200" dirty="0" err="1"/>
              <a:t>kmeni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</a:t>
            </a:r>
            <a:r>
              <a:rPr lang="en-US" sz="3200" dirty="0" err="1"/>
              <a:t>vnitř</a:t>
            </a:r>
            <a:r>
              <a:rPr lang="en-US" sz="3200" dirty="0"/>
              <a:t>. </a:t>
            </a:r>
            <a:r>
              <a:rPr lang="en-US" sz="3200" dirty="0" err="1"/>
              <a:t>lék</a:t>
            </a:r>
            <a:r>
              <a:rPr lang="en-US" sz="3200" dirty="0"/>
              <a:t>. (a) (17m)</a:t>
            </a:r>
            <a:endParaRPr lang="cs-CZ" sz="3200" dirty="0"/>
          </a:p>
          <a:p>
            <a:r>
              <a:rPr lang="en-US" sz="3200" dirty="0"/>
              <a:t>2.4 pro </a:t>
            </a:r>
            <a:r>
              <a:rPr lang="en-US" sz="3200" dirty="0" err="1"/>
              <a:t>rekvalif</a:t>
            </a:r>
            <a:r>
              <a:rPr lang="en-US" sz="3200" dirty="0"/>
              <a:t>. s </a:t>
            </a:r>
            <a:r>
              <a:rPr lang="en-US" sz="3200" dirty="0" err="1">
                <a:highlight>
                  <a:srgbClr val="FFFF00"/>
                </a:highlight>
              </a:rPr>
              <a:t>atest</a:t>
            </a:r>
            <a:r>
              <a:rPr lang="en-US" sz="3200" dirty="0">
                <a:highlight>
                  <a:srgbClr val="FFFF00"/>
                </a:highlight>
              </a:rPr>
              <a:t>.</a:t>
            </a:r>
            <a:r>
              <a:rPr lang="cs-CZ" sz="3200" dirty="0">
                <a:highlight>
                  <a:srgbClr val="FFFF00"/>
                </a:highlight>
              </a:rPr>
              <a:t> z vnitřního lék. </a:t>
            </a:r>
            <a:r>
              <a:rPr lang="en-US" sz="3200" dirty="0"/>
              <a:t>(12m)</a:t>
            </a:r>
            <a:endParaRPr lang="cs-CZ" sz="3200" dirty="0"/>
          </a:p>
          <a:p>
            <a:r>
              <a:rPr lang="en-US" sz="3200" dirty="0"/>
              <a:t>2.5 pro </a:t>
            </a:r>
            <a:r>
              <a:rPr lang="en-US" sz="3200" dirty="0" err="1"/>
              <a:t>rekvalif</a:t>
            </a:r>
            <a:r>
              <a:rPr lang="en-US" sz="3200" dirty="0"/>
              <a:t>. s </a:t>
            </a:r>
            <a:r>
              <a:rPr lang="en-US" sz="3200" dirty="0" err="1"/>
              <a:t>atest</a:t>
            </a:r>
            <a:r>
              <a:rPr lang="en-US" sz="3200" dirty="0"/>
              <a:t>. ARO, </a:t>
            </a:r>
            <a:r>
              <a:rPr lang="en-US" sz="3200" dirty="0" err="1"/>
              <a:t>urg</a:t>
            </a:r>
            <a:r>
              <a:rPr lang="en-US" sz="3200" dirty="0"/>
              <a:t>. med. (14m)</a:t>
            </a:r>
            <a:endParaRPr lang="cs-CZ" sz="3200" dirty="0"/>
          </a:p>
          <a:p>
            <a:r>
              <a:rPr lang="en-US" sz="3200" dirty="0"/>
              <a:t>2.6 pro </a:t>
            </a:r>
            <a:r>
              <a:rPr lang="en-US" sz="3200" dirty="0" err="1"/>
              <a:t>rekvalif</a:t>
            </a:r>
            <a:r>
              <a:rPr lang="en-US" sz="3200" dirty="0"/>
              <a:t>. s </a:t>
            </a:r>
            <a:r>
              <a:rPr lang="en-US" sz="3200" dirty="0" err="1"/>
              <a:t>chir</a:t>
            </a:r>
            <a:r>
              <a:rPr lang="en-US" sz="3200" dirty="0"/>
              <a:t>. </a:t>
            </a:r>
            <a:r>
              <a:rPr lang="en-US" sz="3200" dirty="0" err="1"/>
              <a:t>atest</a:t>
            </a:r>
            <a:r>
              <a:rPr lang="en-US" sz="3200" dirty="0"/>
              <a:t>.</a:t>
            </a:r>
            <a:r>
              <a:rPr lang="cs-CZ" sz="3200" dirty="0"/>
              <a:t> </a:t>
            </a:r>
            <a:r>
              <a:rPr lang="en-US" sz="3200" dirty="0"/>
              <a:t>a </a:t>
            </a:r>
            <a:r>
              <a:rPr lang="cs-CZ" sz="3200" dirty="0"/>
              <a:t>min. </a:t>
            </a:r>
            <a:r>
              <a:rPr lang="en-US" sz="3200" dirty="0"/>
              <a:t>5ti l. </a:t>
            </a:r>
            <a:r>
              <a:rPr lang="en-US" sz="3200" dirty="0" err="1"/>
              <a:t>praxí</a:t>
            </a:r>
            <a:r>
              <a:rPr lang="en-US" sz="3200" dirty="0"/>
              <a:t> (16m)</a:t>
            </a:r>
            <a:endParaRPr lang="cs-CZ" sz="3200" dirty="0"/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! Logbook/skillsbook: malé obory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3FB8-5725-4B7C-B498-642BBBC8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VSV 2.1: po kmeni VPL (6m)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9BEA-E64E-49B1-9F7D-165EC60B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Akreditovaná lůžka: 0</a:t>
            </a:r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.: VPL 5m</a:t>
            </a:r>
          </a:p>
          <a:p>
            <a:r>
              <a:rPr lang="cs-CZ" sz="3200" dirty="0"/>
              <a:t>Ambulance: PLDD 1m (nemusí být akreditovaná, ale do konkrétní ordinace vysílá školence akreditovaný školitel v oboru VPL, který za stáž u daného </a:t>
            </a:r>
            <a:r>
              <a:rPr lang="cs-CZ" sz="3200" dirty="0" err="1"/>
              <a:t>amb</a:t>
            </a:r>
            <a:r>
              <a:rPr lang="cs-CZ" sz="3200" dirty="0"/>
              <a:t>. lékaře zodpovídá)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21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0C-A40E-4448-87D4-ECA8F43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VSV 2.2: po </a:t>
            </a:r>
            <a:r>
              <a:rPr lang="cs-CZ" dirty="0" err="1"/>
              <a:t>int</a:t>
            </a:r>
            <a:r>
              <a:rPr lang="cs-CZ" dirty="0"/>
              <a:t>. kmeni VPL (12m)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FEF6-F4E1-4070-BE19-E7E8CA11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Akreditovaná lůžka: 0</a:t>
            </a:r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.: VPL 9m</a:t>
            </a:r>
          </a:p>
          <a:p>
            <a:r>
              <a:rPr lang="cs-CZ" sz="3200" dirty="0"/>
              <a:t>Ambulance: </a:t>
            </a:r>
            <a:r>
              <a:rPr lang="en-US" sz="3200" dirty="0" err="1"/>
              <a:t>nemusí</a:t>
            </a:r>
            <a:r>
              <a:rPr lang="en-US" sz="3200" dirty="0"/>
              <a:t> </a:t>
            </a:r>
            <a:r>
              <a:rPr lang="en-US" sz="3200" dirty="0" err="1"/>
              <a:t>být</a:t>
            </a:r>
            <a:r>
              <a:rPr lang="en-US" sz="3200" dirty="0"/>
              <a:t> </a:t>
            </a:r>
            <a:r>
              <a:rPr lang="en-US" sz="3200" dirty="0" err="1"/>
              <a:t>akredit</a:t>
            </a:r>
            <a:r>
              <a:rPr lang="en-US" sz="3200" dirty="0"/>
              <a:t>., do </a:t>
            </a:r>
            <a:r>
              <a:rPr lang="en-US" sz="3200" dirty="0" err="1"/>
              <a:t>konkrétní</a:t>
            </a:r>
            <a:r>
              <a:rPr lang="en-US" sz="3200" dirty="0"/>
              <a:t> </a:t>
            </a:r>
            <a:r>
              <a:rPr lang="en-US" sz="3200" dirty="0" err="1"/>
              <a:t>ordinace</a:t>
            </a:r>
            <a:r>
              <a:rPr lang="en-US" sz="3200" dirty="0"/>
              <a:t> </a:t>
            </a:r>
            <a:r>
              <a:rPr lang="en-US" sz="3200" dirty="0" err="1"/>
              <a:t>vysílá</a:t>
            </a:r>
            <a:r>
              <a:rPr lang="en-US" sz="3200" dirty="0"/>
              <a:t> </a:t>
            </a:r>
            <a:r>
              <a:rPr lang="en-US" sz="3200" dirty="0" err="1"/>
              <a:t>školence</a:t>
            </a:r>
            <a:r>
              <a:rPr lang="en-US" sz="3200" dirty="0"/>
              <a:t> </a:t>
            </a:r>
            <a:r>
              <a:rPr lang="en-US" sz="3200" dirty="0" err="1"/>
              <a:t>jeho</a:t>
            </a:r>
            <a:r>
              <a:rPr lang="en-US" sz="3200" dirty="0"/>
              <a:t> </a:t>
            </a:r>
            <a:r>
              <a:rPr lang="en-US" sz="3200" dirty="0" err="1"/>
              <a:t>akredit</a:t>
            </a:r>
            <a:r>
              <a:rPr lang="en-US" sz="3200" dirty="0"/>
              <a:t>. </a:t>
            </a:r>
            <a:r>
              <a:rPr lang="en-US" sz="3200" dirty="0" err="1"/>
              <a:t>školitel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VPL, </a:t>
            </a:r>
            <a:r>
              <a:rPr lang="en-US" sz="3200" dirty="0" err="1"/>
              <a:t>který</a:t>
            </a:r>
            <a:r>
              <a:rPr lang="en-US" sz="3200" dirty="0"/>
              <a:t> za </a:t>
            </a:r>
            <a:r>
              <a:rPr lang="en-US" sz="3200" dirty="0" err="1"/>
              <a:t>konkrétního</a:t>
            </a:r>
            <a:r>
              <a:rPr lang="en-US" sz="3200" dirty="0"/>
              <a:t> </a:t>
            </a:r>
            <a:r>
              <a:rPr lang="en-US" sz="3200" dirty="0" err="1"/>
              <a:t>ambul</a:t>
            </a:r>
            <a:r>
              <a:rPr lang="en-US" sz="3200" dirty="0"/>
              <a:t>. </a:t>
            </a:r>
            <a:r>
              <a:rPr lang="en-US" sz="3200" dirty="0" err="1"/>
              <a:t>specialistu</a:t>
            </a:r>
            <a:r>
              <a:rPr lang="en-US" sz="3200" dirty="0"/>
              <a:t>, u </a:t>
            </a:r>
            <a:r>
              <a:rPr lang="en-US" sz="3200" dirty="0" err="1"/>
              <a:t>kterého</a:t>
            </a:r>
            <a:r>
              <a:rPr lang="en-US" sz="3200" dirty="0"/>
              <a:t> </a:t>
            </a:r>
            <a:r>
              <a:rPr lang="en-US" sz="3200" dirty="0" err="1"/>
              <a:t>stážuje</a:t>
            </a:r>
            <a:r>
              <a:rPr lang="en-US" sz="3200" dirty="0"/>
              <a:t> </a:t>
            </a:r>
            <a:r>
              <a:rPr lang="en-US" sz="3200" dirty="0" err="1"/>
              <a:t>jeho</a:t>
            </a:r>
            <a:r>
              <a:rPr lang="en-US" sz="3200" dirty="0"/>
              <a:t> </a:t>
            </a:r>
            <a:r>
              <a:rPr lang="en-US" sz="3200" dirty="0" err="1"/>
              <a:t>školenec</a:t>
            </a:r>
            <a:r>
              <a:rPr lang="en-US" sz="3200" dirty="0"/>
              <a:t>, </a:t>
            </a:r>
            <a:r>
              <a:rPr lang="en-US" sz="3200" dirty="0" err="1"/>
              <a:t>zodpovídá</a:t>
            </a:r>
            <a:r>
              <a:rPr lang="en-US" sz="3200" dirty="0"/>
              <a:t>): - PLDD (1m) - </a:t>
            </a:r>
            <a:r>
              <a:rPr lang="en-US" sz="3200" dirty="0" err="1"/>
              <a:t>Chir</a:t>
            </a:r>
            <a:r>
              <a:rPr lang="en-US" sz="3200" dirty="0"/>
              <a:t>. ( 2m)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struktuře</a:t>
            </a:r>
            <a:r>
              <a:rPr lang="en-US" sz="3200" dirty="0"/>
              <a:t> </a:t>
            </a:r>
            <a:r>
              <a:rPr lang="en-US" sz="3200" dirty="0" err="1"/>
              <a:t>Ortop</a:t>
            </a:r>
            <a:r>
              <a:rPr lang="en-US" sz="3200" dirty="0"/>
              <a:t>. + Urol. + RHB </a:t>
            </a:r>
            <a:r>
              <a:rPr lang="cs-CZ" sz="3200" dirty="0"/>
              <a:t>m</a:t>
            </a:r>
            <a:r>
              <a:rPr lang="en-US" sz="3200" dirty="0"/>
              <a:t>in. 2 </a:t>
            </a:r>
            <a:r>
              <a:rPr lang="en-US" sz="3200" dirty="0" err="1"/>
              <a:t>tý</a:t>
            </a:r>
            <a:r>
              <a:rPr lang="en-US" sz="3200" dirty="0"/>
              <a:t> v </a:t>
            </a:r>
            <a:r>
              <a:rPr lang="en-US" sz="3200" dirty="0" err="1"/>
              <a:t>každém</a:t>
            </a:r>
            <a:r>
              <a:rPr lang="en-US" sz="3200" dirty="0"/>
              <a:t> </a:t>
            </a:r>
            <a:r>
              <a:rPr lang="en-US" sz="3200" dirty="0" err="1"/>
              <a:t>oboru</a:t>
            </a:r>
            <a:r>
              <a:rPr lang="en-US" sz="3200" dirty="0"/>
              <a:t>, ale </a:t>
            </a:r>
            <a:r>
              <a:rPr lang="en-US" sz="3200" dirty="0" err="1"/>
              <a:t>někde</a:t>
            </a:r>
            <a:r>
              <a:rPr lang="en-US" sz="3200" dirty="0"/>
              <a:t> </a:t>
            </a:r>
            <a:r>
              <a:rPr lang="en-US" sz="3200" dirty="0" err="1"/>
              <a:t>déle</a:t>
            </a:r>
            <a:r>
              <a:rPr lang="en-US" sz="3200" dirty="0"/>
              <a:t>, aby </a:t>
            </a:r>
            <a:r>
              <a:rPr lang="cs-CZ" sz="3200" dirty="0"/>
              <a:t> délka celkové praxe byla </a:t>
            </a:r>
            <a:r>
              <a:rPr lang="en-US" sz="3200" dirty="0"/>
              <a:t>8 </a:t>
            </a:r>
            <a:r>
              <a:rPr lang="en-US" sz="3200" dirty="0" err="1"/>
              <a:t>týdnů</a:t>
            </a:r>
            <a:r>
              <a:rPr lang="en-US" sz="3200" dirty="0"/>
              <a:t>. (</a:t>
            </a:r>
            <a:r>
              <a:rPr lang="cs-CZ" sz="3200" dirty="0"/>
              <a:t>lze i v </a:t>
            </a:r>
            <a:r>
              <a:rPr lang="cs-CZ" sz="3200" dirty="0" err="1"/>
              <a:t>lůžk</a:t>
            </a:r>
            <a:r>
              <a:rPr lang="cs-CZ" sz="3200" dirty="0"/>
              <a:t>. zař.)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40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13FA-F5FD-4C21-82CE-5AA96577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VSV 2.3.: po </a:t>
            </a:r>
            <a:r>
              <a:rPr lang="cs-CZ" dirty="0" err="1"/>
              <a:t>int</a:t>
            </a:r>
            <a:r>
              <a:rPr lang="cs-CZ" dirty="0"/>
              <a:t>. Kmeni Vnitřní lék. (17m)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5021-874B-4DDB-B1DA-3DCDECC29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Akreditovaná</a:t>
            </a:r>
            <a:r>
              <a:rPr lang="en-US" sz="3200" dirty="0"/>
              <a:t> </a:t>
            </a:r>
            <a:r>
              <a:rPr lang="en-US" sz="3200" dirty="0" err="1"/>
              <a:t>lůžka</a:t>
            </a:r>
            <a:r>
              <a:rPr lang="en-US" sz="3200" dirty="0"/>
              <a:t>: - Gyn. a por. (1m) </a:t>
            </a:r>
            <a:endParaRPr lang="cs-CZ" sz="3200" dirty="0"/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: VPL 13m</a:t>
            </a:r>
          </a:p>
          <a:p>
            <a:pPr lvl="1" indent="-342900"/>
            <a:r>
              <a:rPr lang="cs-CZ" sz="3200" dirty="0"/>
              <a:t>ZZS 2 </a:t>
            </a:r>
            <a:r>
              <a:rPr lang="cs-CZ" sz="3200" dirty="0" err="1"/>
              <a:t>tý</a:t>
            </a:r>
            <a:endParaRPr lang="cs-CZ" sz="3200" dirty="0"/>
          </a:p>
          <a:p>
            <a:pPr lvl="1" indent="-342900"/>
            <a:r>
              <a:rPr lang="cs-CZ" sz="3200" dirty="0"/>
              <a:t>Psychiatrie 1m</a:t>
            </a:r>
          </a:p>
          <a:p>
            <a:pPr lvl="1" indent="-342900"/>
            <a:r>
              <a:rPr lang="cs-CZ" sz="3200" dirty="0"/>
              <a:t>Malé obory (kožní, oční, ORL) 2m</a:t>
            </a:r>
          </a:p>
          <a:p>
            <a:pPr lvl="1" indent="-342900"/>
            <a:r>
              <a:rPr lang="cs-CZ" sz="3200" dirty="0"/>
              <a:t>D</a:t>
            </a:r>
            <a:r>
              <a:rPr lang="en-US" sz="3200" dirty="0" err="1"/>
              <a:t>oporučujeme</a:t>
            </a:r>
            <a:r>
              <a:rPr lang="en-US" sz="3200" dirty="0"/>
              <a:t> </a:t>
            </a:r>
            <a:r>
              <a:rPr lang="en-US" sz="3200" dirty="0" err="1"/>
              <a:t>těm</a:t>
            </a:r>
            <a:r>
              <a:rPr lang="en-US" sz="3200" dirty="0"/>
              <a:t>, </a:t>
            </a:r>
            <a:r>
              <a:rPr lang="en-US" sz="3200" dirty="0" err="1"/>
              <a:t>kteří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kmeni</a:t>
            </a:r>
            <a:r>
              <a:rPr lang="en-US" sz="3200" dirty="0"/>
              <a:t> v </a:t>
            </a:r>
            <a:r>
              <a:rPr lang="en-US" sz="3200" dirty="0" err="1"/>
              <a:t>rámci</a:t>
            </a:r>
            <a:r>
              <a:rPr lang="en-US" sz="3200" dirty="0"/>
              <a:t> </a:t>
            </a:r>
            <a:r>
              <a:rPr lang="en-US" sz="3200" dirty="0" err="1"/>
              <a:t>interny</a:t>
            </a:r>
            <a:r>
              <a:rPr lang="en-US" sz="3200" dirty="0"/>
              <a:t> </a:t>
            </a:r>
            <a:r>
              <a:rPr lang="en-US" sz="3200" dirty="0" err="1"/>
              <a:t>nestážovali</a:t>
            </a:r>
            <a:r>
              <a:rPr lang="en-US" sz="3200" dirty="0"/>
              <a:t> 1 </a:t>
            </a:r>
            <a:r>
              <a:rPr lang="en-US" sz="3200" dirty="0" err="1"/>
              <a:t>měsíc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neurologii</a:t>
            </a:r>
            <a:r>
              <a:rPr lang="en-US" sz="3200" dirty="0"/>
              <a:t>, aby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neurologii</a:t>
            </a:r>
            <a:r>
              <a:rPr lang="en-US" sz="3200" dirty="0"/>
              <a:t> </a:t>
            </a:r>
            <a:r>
              <a:rPr lang="en-US" sz="3200" dirty="0" err="1"/>
              <a:t>dostážovali</a:t>
            </a:r>
            <a:r>
              <a:rPr lang="en-US" sz="3200" dirty="0"/>
              <a:t> </a:t>
            </a:r>
            <a:r>
              <a:rPr lang="en-US" sz="3200" dirty="0" err="1"/>
              <a:t>byť</a:t>
            </a:r>
            <a:r>
              <a:rPr lang="en-US" sz="3200" dirty="0"/>
              <a:t> v </a:t>
            </a:r>
            <a:r>
              <a:rPr lang="en-US" sz="3200" dirty="0" err="1"/>
              <a:t>neakredit</a:t>
            </a:r>
            <a:r>
              <a:rPr lang="en-US" sz="3200" dirty="0"/>
              <a:t>. </a:t>
            </a:r>
            <a:r>
              <a:rPr lang="en-US" sz="3200" dirty="0" err="1"/>
              <a:t>ambulanci</a:t>
            </a:r>
            <a:r>
              <a:rPr lang="en-US" sz="3200" dirty="0"/>
              <a:t>!</a:t>
            </a:r>
            <a:endParaRPr lang="cs-CZ" sz="3200" dirty="0"/>
          </a:p>
          <a:p>
            <a:r>
              <a:rPr lang="cs-CZ" sz="3200" dirty="0"/>
              <a:t>Ambulance n. lůžka 2m: </a:t>
            </a:r>
            <a:r>
              <a:rPr lang="cs-CZ" sz="3200" dirty="0" err="1"/>
              <a:t>chir</a:t>
            </a:r>
            <a:r>
              <a:rPr lang="cs-CZ" sz="3200" dirty="0"/>
              <a:t>., z toho min 2 </a:t>
            </a:r>
            <a:r>
              <a:rPr lang="cs-CZ" sz="3200" dirty="0" err="1"/>
              <a:t>tý</a:t>
            </a:r>
            <a:r>
              <a:rPr lang="cs-CZ" sz="3200" dirty="0"/>
              <a:t> urologie, ortopedie, RHB</a:t>
            </a:r>
          </a:p>
          <a:p>
            <a:r>
              <a:rPr lang="cs-CZ" sz="3200" dirty="0"/>
              <a:t>Pediatrie: akred. lůžka, nebo akredit. PLDD</a:t>
            </a:r>
          </a:p>
          <a:p>
            <a:endParaRPr lang="cs-CZ" sz="3200" dirty="0"/>
          </a:p>
          <a:p>
            <a:endParaRPr lang="cs-CZ" sz="2400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549736-F43A-D9C3-804D-3EFEBFBEE60C}"/>
                  </a:ext>
                </a:extLst>
              </p14:cNvPr>
              <p14:cNvContentPartPr/>
              <p14:nvPr/>
            </p14:nvContentPartPr>
            <p14:xfrm>
              <a:off x="2754988" y="5801417"/>
              <a:ext cx="83448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549736-F43A-D9C3-804D-3EFEBFBEE6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5348" y="5621777"/>
                <a:ext cx="10141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CA7FF3-18A6-9110-6EDC-60E247AB1D9B}"/>
                  </a:ext>
                </a:extLst>
              </p14:cNvPr>
              <p14:cNvContentPartPr/>
              <p14:nvPr/>
            </p14:nvContentPartPr>
            <p14:xfrm>
              <a:off x="5610508" y="5819417"/>
              <a:ext cx="116460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CA7FF3-18A6-9110-6EDC-60E247AB1D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0508" y="5639777"/>
                <a:ext cx="134424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56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4EB0A9-77CC-44F1-ADAA-A9B1F731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VSV 2.4: pro lékaře se </a:t>
            </a:r>
            <a:r>
              <a:rPr lang="cs-CZ" dirty="0" err="1"/>
              <a:t>spec</a:t>
            </a:r>
            <a:r>
              <a:rPr lang="cs-CZ" dirty="0"/>
              <a:t>. Vnitřní lékařství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A77CD-93F2-41E2-B7E1-5AD7CECA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Akreditovaná</a:t>
            </a:r>
            <a:r>
              <a:rPr lang="en-US" sz="3200" dirty="0"/>
              <a:t> </a:t>
            </a:r>
            <a:r>
              <a:rPr lang="en-US" sz="3200" dirty="0" err="1"/>
              <a:t>lůžka</a:t>
            </a:r>
            <a:r>
              <a:rPr lang="en-US" sz="3200" dirty="0"/>
              <a:t>: - Gyn. a por. (1m) </a:t>
            </a:r>
            <a:endParaRPr lang="cs-CZ" sz="3200" dirty="0"/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: VPL 9m</a:t>
            </a:r>
          </a:p>
          <a:p>
            <a:pPr lvl="1" indent="-342900"/>
            <a:r>
              <a:rPr lang="cs-CZ" sz="3200" dirty="0"/>
              <a:t>Psychiatrie 1m</a:t>
            </a:r>
          </a:p>
          <a:p>
            <a:pPr lvl="1" indent="-342900"/>
            <a:r>
              <a:rPr lang="cs-CZ" sz="3200" dirty="0"/>
              <a:t>Malé obory (kožní, oční, ORL) 2m</a:t>
            </a:r>
          </a:p>
          <a:p>
            <a:r>
              <a:rPr lang="cs-CZ" sz="3200" dirty="0"/>
              <a:t>Ambulance n. lůžka </a:t>
            </a:r>
            <a:r>
              <a:rPr lang="cs-CZ" sz="3200" b="1" dirty="0"/>
              <a:t>1m</a:t>
            </a:r>
            <a:r>
              <a:rPr lang="cs-CZ" sz="3200" dirty="0"/>
              <a:t>: urologie, ortopedie, RHB</a:t>
            </a:r>
          </a:p>
          <a:p>
            <a:r>
              <a:rPr lang="cs-CZ" sz="3200" dirty="0"/>
              <a:t>Pediatrie: akred. lůžka, nebo akredit. PLDD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9EDFA5-13C4-5C02-A92C-4841906F0D61}"/>
                  </a:ext>
                </a:extLst>
              </p14:cNvPr>
              <p14:cNvContentPartPr/>
              <p14:nvPr/>
            </p14:nvContentPartPr>
            <p14:xfrm>
              <a:off x="2907268" y="4773257"/>
              <a:ext cx="926280" cy="8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9EDFA5-13C4-5C02-A92C-4841906F0D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7268" y="4593617"/>
                <a:ext cx="11059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04C771-4462-B572-9FF3-C790BB64A3AC}"/>
                  </a:ext>
                </a:extLst>
              </p14:cNvPr>
              <p14:cNvContentPartPr/>
              <p14:nvPr/>
            </p14:nvContentPartPr>
            <p14:xfrm>
              <a:off x="5994988" y="4724657"/>
              <a:ext cx="1144800" cy="7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04C771-4462-B572-9FF3-C790BB64A3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5348" y="4544657"/>
                <a:ext cx="132444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38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95B7-0A3D-47DF-AF06-3942217D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VSV 2.5.: pro lék. ARO/</a:t>
            </a:r>
            <a:r>
              <a:rPr lang="cs-CZ" dirty="0" err="1"/>
              <a:t>Urg</a:t>
            </a:r>
            <a:r>
              <a:rPr lang="cs-CZ" dirty="0"/>
              <a:t> med. (14m)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F2C-BE2E-45E4-B59A-52E88B8B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Akreditovaná</a:t>
            </a:r>
            <a:r>
              <a:rPr lang="en-US" sz="3200" dirty="0"/>
              <a:t> </a:t>
            </a:r>
            <a:r>
              <a:rPr lang="en-US" sz="3200" dirty="0" err="1"/>
              <a:t>lůžka</a:t>
            </a:r>
            <a:r>
              <a:rPr lang="en-US" sz="3200" dirty="0"/>
              <a:t>: - Gyn. a por. (1m) </a:t>
            </a:r>
            <a:endParaRPr lang="cs-CZ" sz="3200" dirty="0"/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: VPL 12m</a:t>
            </a:r>
          </a:p>
          <a:p>
            <a:pPr lvl="1" indent="-342900"/>
            <a:r>
              <a:rPr lang="cs-CZ" sz="3200" dirty="0"/>
              <a:t>Psychiatrie 1m</a:t>
            </a:r>
          </a:p>
          <a:p>
            <a:pPr lvl="1" indent="-342900"/>
            <a:r>
              <a:rPr lang="cs-CZ" sz="3200" dirty="0"/>
              <a:t>Malé obory (kožní, oční, ORL) 2m</a:t>
            </a:r>
          </a:p>
          <a:p>
            <a:r>
              <a:rPr lang="cs-CZ" sz="3200" dirty="0"/>
              <a:t>Pediatrie: akred. lůžka, nebo akredit. PLDD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A21CD7-292E-A585-ED01-B1704747460E}"/>
                  </a:ext>
                </a:extLst>
              </p14:cNvPr>
              <p14:cNvContentPartPr/>
              <p14:nvPr/>
            </p14:nvContentPartPr>
            <p14:xfrm>
              <a:off x="2967388" y="4190057"/>
              <a:ext cx="1770120" cy="5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A21CD7-292E-A585-ED01-B170474746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748" y="4010057"/>
                <a:ext cx="19497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C3DF24-1E5D-9D98-D479-2AE0FE83C4FA}"/>
                  </a:ext>
                </a:extLst>
              </p14:cNvPr>
              <p14:cNvContentPartPr/>
              <p14:nvPr/>
            </p14:nvContentPartPr>
            <p14:xfrm>
              <a:off x="5971588" y="4208417"/>
              <a:ext cx="120168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C3DF24-1E5D-9D98-D479-2AE0FE83C4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1948" y="4028417"/>
                <a:ext cx="138132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17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5BFF-8170-4CB7-A975-1A9A3FD8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VSV 2.6.: pro lék. se </a:t>
            </a:r>
            <a:r>
              <a:rPr lang="cs-CZ" dirty="0" err="1"/>
              <a:t>spec</a:t>
            </a:r>
            <a:r>
              <a:rPr lang="cs-CZ" dirty="0"/>
              <a:t>. Chir. a min 5 let praxe od atestace (16 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1E44-2895-43A2-8FB4-EC9DE01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Akreditovaná</a:t>
            </a:r>
            <a:r>
              <a:rPr lang="en-US" sz="3200" dirty="0"/>
              <a:t> </a:t>
            </a:r>
            <a:r>
              <a:rPr lang="en-US" sz="3200" dirty="0" err="1"/>
              <a:t>lůžka</a:t>
            </a:r>
            <a:r>
              <a:rPr lang="en-US" sz="3200" dirty="0"/>
              <a:t>: - </a:t>
            </a:r>
            <a:r>
              <a:rPr lang="cs-CZ" sz="3200" dirty="0"/>
              <a:t>Interna 4</a:t>
            </a:r>
            <a:r>
              <a:rPr lang="en-US" sz="3200" dirty="0"/>
              <a:t>m</a:t>
            </a:r>
            <a:r>
              <a:rPr lang="cs-CZ" sz="3200" dirty="0"/>
              <a:t>, </a:t>
            </a:r>
            <a:r>
              <a:rPr lang="cs-CZ" sz="3200" dirty="0" err="1"/>
              <a:t>gyn</a:t>
            </a:r>
            <a:r>
              <a:rPr lang="cs-CZ" sz="3200" dirty="0"/>
              <a:t>.-por. 1m</a:t>
            </a:r>
          </a:p>
          <a:p>
            <a:r>
              <a:rPr lang="cs-CZ" sz="3200" dirty="0"/>
              <a:t>Akreditované </a:t>
            </a:r>
            <a:r>
              <a:rPr lang="cs-CZ" sz="3200" dirty="0" err="1"/>
              <a:t>amb</a:t>
            </a:r>
            <a:r>
              <a:rPr lang="cs-CZ" sz="3200" dirty="0"/>
              <a:t>: VPL 10m</a:t>
            </a:r>
          </a:p>
          <a:p>
            <a:pPr lvl="1" indent="-342900"/>
            <a:r>
              <a:rPr lang="cs-CZ" sz="3200" dirty="0"/>
              <a:t>Psychiatrie 1m</a:t>
            </a:r>
          </a:p>
          <a:p>
            <a:pPr lvl="1" indent="-342900"/>
            <a:r>
              <a:rPr lang="cs-CZ" sz="3200" dirty="0"/>
              <a:t>Malé obory 2m</a:t>
            </a:r>
          </a:p>
          <a:p>
            <a:r>
              <a:rPr lang="cs-CZ" sz="3200" dirty="0"/>
              <a:t>Pediatrie: akred. lůžka, nebo akredit. PLDD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2FDB05-4FBB-A223-2CA7-0AD69F352E57}"/>
                  </a:ext>
                </a:extLst>
              </p14:cNvPr>
              <p14:cNvContentPartPr/>
              <p14:nvPr/>
            </p14:nvContentPartPr>
            <p14:xfrm>
              <a:off x="2925268" y="4159817"/>
              <a:ext cx="1080000" cy="5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2FDB05-4FBB-A223-2CA7-0AD69F352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628" y="3980177"/>
                <a:ext cx="125964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0E8F2A-6E55-9A62-7D14-AC1A48BD0B78}"/>
                  </a:ext>
                </a:extLst>
              </p14:cNvPr>
              <p14:cNvContentPartPr/>
              <p14:nvPr/>
            </p14:nvContentPartPr>
            <p14:xfrm>
              <a:off x="6149788" y="4229657"/>
              <a:ext cx="1121040" cy="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0E8F2A-6E55-9A62-7D14-AC1A48BD0B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8" y="4049657"/>
                <a:ext cx="130068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76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CA5E-0A41-44A2-B311-5471050E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Kurzy v rámci kmene – </a:t>
            </a:r>
            <a:r>
              <a:rPr lang="cs-CZ" sz="3200" dirty="0">
                <a:solidFill>
                  <a:srgbClr val="FF0000"/>
                </a:solidFill>
              </a:rPr>
              <a:t>nepovinné pro všechny zařazené od 1.1.2025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C2E5-568A-4ED3-B985-EEB8EDE0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/>
              <a:t>Lékařská</a:t>
            </a:r>
            <a:r>
              <a:rPr lang="en-US" sz="3200" dirty="0"/>
              <a:t> </a:t>
            </a:r>
            <a:r>
              <a:rPr lang="en-US" sz="3200" dirty="0" err="1"/>
              <a:t>první</a:t>
            </a:r>
            <a:r>
              <a:rPr lang="en-US" sz="3200" dirty="0"/>
              <a:t> </a:t>
            </a:r>
            <a:r>
              <a:rPr lang="en-US" sz="3200" dirty="0" err="1"/>
              <a:t>pomoc</a:t>
            </a:r>
            <a:r>
              <a:rPr lang="cs-CZ" sz="3200" dirty="0"/>
              <a:t> </a:t>
            </a:r>
          </a:p>
          <a:p>
            <a:r>
              <a:rPr lang="en-US" sz="3200" dirty="0" err="1"/>
              <a:t>Základy</a:t>
            </a:r>
            <a:r>
              <a:rPr lang="en-US" sz="3200" dirty="0"/>
              <a:t> </a:t>
            </a:r>
            <a:r>
              <a:rPr lang="en-US" sz="3200" dirty="0" err="1"/>
              <a:t>zdrav</a:t>
            </a:r>
            <a:r>
              <a:rPr lang="en-US" sz="3200" dirty="0"/>
              <a:t>. </a:t>
            </a:r>
            <a:r>
              <a:rPr lang="en-US" sz="3200" dirty="0" err="1"/>
              <a:t>legislativy</a:t>
            </a:r>
            <a:r>
              <a:rPr lang="en-US" sz="3200" dirty="0"/>
              <a:t>, </a:t>
            </a:r>
            <a:r>
              <a:rPr lang="en-US" sz="3200" dirty="0" err="1"/>
              <a:t>etiky</a:t>
            </a:r>
            <a:r>
              <a:rPr lang="en-US" sz="3200" dirty="0"/>
              <a:t> a </a:t>
            </a:r>
            <a:r>
              <a:rPr lang="en-US" sz="3200" dirty="0" err="1"/>
              <a:t>komunikace</a:t>
            </a:r>
            <a:r>
              <a:rPr lang="cs-CZ" sz="3200" dirty="0"/>
              <a:t> </a:t>
            </a:r>
          </a:p>
          <a:p>
            <a:r>
              <a:rPr lang="en-US" sz="3200" dirty="0" err="1"/>
              <a:t>Prevence</a:t>
            </a:r>
            <a:r>
              <a:rPr lang="en-US" sz="3200" dirty="0"/>
              <a:t> </a:t>
            </a:r>
            <a:r>
              <a:rPr lang="en-US" sz="3200" dirty="0" err="1"/>
              <a:t>škodlivého</a:t>
            </a:r>
            <a:r>
              <a:rPr lang="en-US" sz="3200" dirty="0"/>
              <a:t> </a:t>
            </a:r>
            <a:r>
              <a:rPr lang="en-US" sz="3200" dirty="0" err="1"/>
              <a:t>užívání</a:t>
            </a:r>
            <a:r>
              <a:rPr lang="en-US" sz="3200" dirty="0"/>
              <a:t> NL a </a:t>
            </a:r>
            <a:r>
              <a:rPr lang="en-US" sz="3200" dirty="0" err="1"/>
              <a:t>léčba</a:t>
            </a:r>
            <a:r>
              <a:rPr lang="en-US" sz="3200" dirty="0"/>
              <a:t> </a:t>
            </a:r>
            <a:r>
              <a:rPr lang="en-US" sz="3200" dirty="0" err="1"/>
              <a:t>závisl</a:t>
            </a:r>
            <a:r>
              <a:rPr lang="en-US" sz="3200" dirty="0"/>
              <a:t>. </a:t>
            </a:r>
            <a:endParaRPr lang="cs-CZ" sz="3200" dirty="0"/>
          </a:p>
          <a:p>
            <a:r>
              <a:rPr lang="en-US" sz="3200" dirty="0" err="1"/>
              <a:t>Radiační</a:t>
            </a:r>
            <a:r>
              <a:rPr lang="en-US" sz="3200" dirty="0"/>
              <a:t> </a:t>
            </a:r>
            <a:r>
              <a:rPr lang="en-US" sz="3200" dirty="0" err="1"/>
              <a:t>ochrana</a:t>
            </a:r>
            <a:r>
              <a:rPr lang="en-US" sz="3200" dirty="0"/>
              <a:t> </a:t>
            </a:r>
            <a:endParaRPr lang="cs-CZ" sz="3200" dirty="0"/>
          </a:p>
          <a:p>
            <a:r>
              <a:rPr lang="en-US" sz="3200" dirty="0" err="1"/>
              <a:t>Novinky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VPL (</a:t>
            </a:r>
            <a:r>
              <a:rPr lang="cs-CZ" sz="3200" dirty="0"/>
              <a:t>doporučeny </a:t>
            </a:r>
            <a:r>
              <a:rPr lang="en-US" sz="3200" dirty="0"/>
              <a:t>1x </a:t>
            </a:r>
            <a:r>
              <a:rPr lang="en-US" sz="3200" dirty="0" err="1"/>
              <a:t>ročně</a:t>
            </a:r>
            <a:r>
              <a:rPr lang="en-US" sz="3200" dirty="0"/>
              <a:t> </a:t>
            </a:r>
            <a:r>
              <a:rPr lang="en-US" sz="3200" dirty="0" err="1"/>
              <a:t>během</a:t>
            </a:r>
            <a:r>
              <a:rPr lang="en-US" sz="3200" dirty="0"/>
              <a:t> </a:t>
            </a:r>
            <a:r>
              <a:rPr lang="en-US" sz="3200" dirty="0" err="1"/>
              <a:t>celého</a:t>
            </a:r>
            <a:r>
              <a:rPr lang="en-US" sz="3200" dirty="0"/>
              <a:t> </a:t>
            </a:r>
            <a:r>
              <a:rPr lang="en-US" sz="3200" dirty="0" err="1"/>
              <a:t>předatestačního</a:t>
            </a:r>
            <a:r>
              <a:rPr lang="en-US" sz="3200" dirty="0"/>
              <a:t> </a:t>
            </a:r>
            <a:r>
              <a:rPr lang="en-US" sz="3200" dirty="0" err="1"/>
              <a:t>vzdělávání</a:t>
            </a:r>
            <a:r>
              <a:rPr lang="cs-CZ" sz="3200" dirty="0"/>
              <a:t>, tedy celkem 3x pro abs. kmene VPL a interního VPL, povinně min. 1x ve kmeni a 1x ve VSV)</a:t>
            </a:r>
          </a:p>
          <a:p>
            <a:r>
              <a:rPr lang="cs-CZ" sz="3200" dirty="0"/>
              <a:t>Interní kmen b): Základy vnitřního lékařství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! Pro zařazené před 1.1. 25 nutné nahlásit změnu vzd. plánu školiteli (vzájemná domluva), resp. odd. RM (přechodná ustanovení novely vyhlášky o kmenech – do konce měsíce následujícího po měsíci nabytí účinnosti této vyhlášky, tzn. do konce 2/25)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7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82E6-5760-C977-46E4-84823AD9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kurzu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B833-DEE4-FF67-60C5-3B682307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Na konci kurzu test – podmínka uznání</a:t>
            </a:r>
          </a:p>
          <a:p>
            <a:r>
              <a:rPr lang="cs-CZ" sz="3600" dirty="0"/>
              <a:t>Prezentace dáme k dispozici</a:t>
            </a:r>
          </a:p>
          <a:p>
            <a:r>
              <a:rPr lang="cs-CZ" sz="3600" dirty="0"/>
              <a:t>Frekvence kurzu ( doporučeny 1x rok, min. 1x ve kmeni a 1x ve VSV)</a:t>
            </a:r>
          </a:p>
          <a:p>
            <a:r>
              <a:rPr lang="cs-CZ" sz="3600" dirty="0"/>
              <a:t>Lze absolvovat dvoje Novinky v jednom kalendářním roce za předpokladu, že mají odlišný obsah</a:t>
            </a:r>
          </a:p>
        </p:txBody>
      </p:sp>
    </p:spTree>
    <p:extLst>
      <p:ext uri="{BB962C8B-B14F-4D97-AF65-F5344CB8AC3E}">
        <p14:creationId xmlns:p14="http://schemas.microsoft.com/office/powerpoint/2010/main" val="341669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1861-BC8D-4625-8673-EA426192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kurzy v rámci VSV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E5A-EC0B-4B89-A52A-C39F15128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Paliativní péče </a:t>
            </a:r>
          </a:p>
          <a:p>
            <a:r>
              <a:rPr lang="cs-CZ" sz="3200" dirty="0"/>
              <a:t>Hygiena a epidemiologie </a:t>
            </a:r>
            <a:r>
              <a:rPr lang="cs-CZ" sz="3200" dirty="0">
                <a:solidFill>
                  <a:srgbClr val="FF0000"/>
                </a:solidFill>
              </a:rPr>
              <a:t>- usilujeme nově i o webcast</a:t>
            </a:r>
          </a:p>
          <a:p>
            <a:r>
              <a:rPr lang="cs-CZ" sz="3200" dirty="0"/>
              <a:t>Novinky ve VPL (doporučeny 1x ročně, min. 1x ve VSV)</a:t>
            </a:r>
          </a:p>
          <a:p>
            <a:r>
              <a:rPr lang="cs-CZ" sz="3200" dirty="0"/>
              <a:t>Absolvování kurzu se hodnotí k datu podání přihlášky v listinné podobě (přihlášku lze podat až po splnění všech stáží i povinných kurzů min. 60 dní před termínem, na který se hlásíte)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! Nutné absolvovat až ve VSV, nikoliv před dokončením všech kurzů a stáží ze kmene.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2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BC91-361B-4143-9047-4C82BA31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hygieně a epidemiologii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4843-8E5B-4A6F-B556-20FE5F44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 </a:t>
            </a:r>
            <a:r>
              <a:rPr lang="en-US" sz="3200" dirty="0" err="1"/>
              <a:t>rámci</a:t>
            </a:r>
            <a:r>
              <a:rPr lang="en-US" sz="3200" dirty="0"/>
              <a:t> VP 2018 </a:t>
            </a:r>
            <a:r>
              <a:rPr lang="en-US" sz="3200" dirty="0" err="1"/>
              <a:t>již</a:t>
            </a:r>
            <a:r>
              <a:rPr lang="en-US" sz="3200" dirty="0"/>
              <a:t> </a:t>
            </a:r>
            <a:r>
              <a:rPr lang="en-US" sz="3200" dirty="0" err="1"/>
              <a:t>není</a:t>
            </a:r>
            <a:r>
              <a:rPr lang="en-US" sz="3200" dirty="0"/>
              <a:t> </a:t>
            </a:r>
            <a:r>
              <a:rPr lang="en-US" sz="3200" dirty="0" err="1"/>
              <a:t>povinná</a:t>
            </a:r>
            <a:r>
              <a:rPr lang="en-US" sz="3200" dirty="0"/>
              <a:t> </a:t>
            </a:r>
            <a:r>
              <a:rPr lang="en-US" sz="3200" dirty="0" err="1"/>
              <a:t>stáž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cs-CZ" sz="3200" dirty="0"/>
              <a:t>KHS</a:t>
            </a:r>
            <a:r>
              <a:rPr lang="en-US" sz="3200" dirty="0"/>
              <a:t>, ale </a:t>
            </a:r>
            <a:r>
              <a:rPr lang="en-US" sz="3200" dirty="0">
                <a:highlight>
                  <a:srgbClr val="FFFF00"/>
                </a:highlight>
              </a:rPr>
              <a:t>v </a:t>
            </a:r>
            <a:r>
              <a:rPr lang="en-US" sz="3200" dirty="0" err="1">
                <a:highlight>
                  <a:srgbClr val="FFFF00"/>
                </a:highlight>
              </a:rPr>
              <a:t>indexu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musí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být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záznam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Vašeho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školitele</a:t>
            </a:r>
            <a:r>
              <a:rPr lang="en-US" sz="3200" dirty="0">
                <a:highlight>
                  <a:srgbClr val="FFFF00"/>
                </a:highlight>
              </a:rPr>
              <a:t> VPL, </a:t>
            </a:r>
            <a:r>
              <a:rPr lang="en-US" sz="3200" dirty="0" err="1">
                <a:highlight>
                  <a:srgbClr val="FFFF00"/>
                </a:highlight>
              </a:rPr>
              <a:t>že</a:t>
            </a:r>
            <a:r>
              <a:rPr lang="en-US" sz="3200" dirty="0">
                <a:highlight>
                  <a:srgbClr val="FFFF00"/>
                </a:highlight>
              </a:rPr>
              <a:t> s </a:t>
            </a:r>
            <a:r>
              <a:rPr lang="en-US" sz="3200" dirty="0" err="1">
                <a:highlight>
                  <a:srgbClr val="FFFF00"/>
                </a:highlight>
              </a:rPr>
              <a:t>Vámi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problematiku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hygieny</a:t>
            </a:r>
            <a:r>
              <a:rPr lang="en-US" sz="3200" dirty="0">
                <a:highlight>
                  <a:srgbClr val="FFFF00"/>
                </a:highlight>
              </a:rPr>
              <a:t> a </a:t>
            </a:r>
            <a:r>
              <a:rPr lang="en-US" sz="3200" dirty="0" err="1">
                <a:highlight>
                  <a:srgbClr val="FFFF00"/>
                </a:highlight>
              </a:rPr>
              <a:t>epidemiologie</a:t>
            </a:r>
            <a:r>
              <a:rPr lang="en-US" sz="3200" dirty="0">
                <a:highlight>
                  <a:srgbClr val="FFFF00"/>
                </a:highlight>
              </a:rPr>
              <a:t> v </a:t>
            </a:r>
            <a:r>
              <a:rPr lang="en-US" sz="3200" dirty="0" err="1">
                <a:highlight>
                  <a:srgbClr val="FFFF00"/>
                </a:highlight>
              </a:rPr>
              <a:t>rámci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praxe</a:t>
            </a:r>
            <a:r>
              <a:rPr lang="en-US" sz="3200" dirty="0">
                <a:highlight>
                  <a:srgbClr val="FFFF00"/>
                </a:highlight>
              </a:rPr>
              <a:t> v </a:t>
            </a:r>
            <a:r>
              <a:rPr lang="en-US" sz="3200" dirty="0" err="1">
                <a:highlight>
                  <a:srgbClr val="FFFF00"/>
                </a:highlight>
              </a:rPr>
              <a:t>ordinaci</a:t>
            </a:r>
            <a:r>
              <a:rPr lang="en-US" sz="3200" dirty="0">
                <a:highlight>
                  <a:srgbClr val="FFFF00"/>
                </a:highlight>
              </a:rPr>
              <a:t> VPL </a:t>
            </a:r>
            <a:r>
              <a:rPr lang="en-US" sz="3200" dirty="0" err="1">
                <a:highlight>
                  <a:srgbClr val="FFFF00"/>
                </a:highlight>
              </a:rPr>
              <a:t>probral</a:t>
            </a:r>
            <a:r>
              <a:rPr lang="en-US" sz="3200" dirty="0"/>
              <a:t>. </a:t>
            </a:r>
            <a:r>
              <a:rPr lang="cs-CZ" sz="3200" dirty="0"/>
              <a:t>N</a:t>
            </a:r>
            <a:r>
              <a:rPr lang="en-US" sz="3200" dirty="0" err="1"/>
              <a:t>elze</a:t>
            </a:r>
            <a:r>
              <a:rPr lang="en-US" sz="3200" dirty="0"/>
              <a:t> </a:t>
            </a:r>
            <a:r>
              <a:rPr lang="en-US" sz="3200" dirty="0" err="1"/>
              <a:t>říci</a:t>
            </a:r>
            <a:r>
              <a:rPr lang="en-US" sz="3200" dirty="0"/>
              <a:t>, </a:t>
            </a:r>
            <a:r>
              <a:rPr lang="en-US" sz="3200" dirty="0" err="1"/>
              <a:t>že</a:t>
            </a:r>
            <a:r>
              <a:rPr lang="en-US" sz="3200" dirty="0"/>
              <a:t> by </a:t>
            </a:r>
            <a:r>
              <a:rPr lang="en-US" sz="3200" dirty="0" err="1"/>
              <a:t>kurz</a:t>
            </a:r>
            <a:r>
              <a:rPr lang="en-US" sz="3200" dirty="0"/>
              <a:t> </a:t>
            </a:r>
            <a:r>
              <a:rPr lang="en-US" sz="3200" dirty="0" err="1"/>
              <a:t>Hygieny</a:t>
            </a:r>
            <a:r>
              <a:rPr lang="en-US" sz="3200" dirty="0"/>
              <a:t> a </a:t>
            </a:r>
            <a:r>
              <a:rPr lang="en-US" sz="3200" dirty="0" err="1"/>
              <a:t>epid</a:t>
            </a:r>
            <a:r>
              <a:rPr lang="en-US" sz="3200" dirty="0"/>
              <a:t>. </a:t>
            </a:r>
            <a:r>
              <a:rPr lang="en-US" sz="3200" dirty="0" err="1"/>
              <a:t>nahrazoval</a:t>
            </a:r>
            <a:r>
              <a:rPr lang="en-US" sz="3200" dirty="0"/>
              <a:t> </a:t>
            </a:r>
            <a:r>
              <a:rPr lang="en-US" sz="3200" dirty="0" err="1"/>
              <a:t>stáž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cs-CZ" sz="3200" dirty="0"/>
              <a:t>KHS</a:t>
            </a:r>
            <a:r>
              <a:rPr lang="en-US" sz="3200" dirty="0"/>
              <a:t>. </a:t>
            </a:r>
            <a:endParaRPr lang="cs-CZ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200" dirty="0"/>
          </a:p>
          <a:p>
            <a:r>
              <a:rPr lang="en-US" sz="3200" dirty="0" err="1"/>
              <a:t>Pozn</a:t>
            </a:r>
            <a:r>
              <a:rPr lang="en-US" sz="3200" dirty="0"/>
              <a:t>.: Pro </a:t>
            </a:r>
            <a:r>
              <a:rPr lang="en-US" sz="3200" dirty="0" err="1"/>
              <a:t>školence</a:t>
            </a:r>
            <a:r>
              <a:rPr lang="en-US" sz="3200" dirty="0"/>
              <a:t> </a:t>
            </a:r>
            <a:r>
              <a:rPr lang="en-US" sz="3200" dirty="0" err="1"/>
              <a:t>dokončující</a:t>
            </a:r>
            <a:r>
              <a:rPr lang="en-US" sz="3200" dirty="0"/>
              <a:t> </a:t>
            </a:r>
            <a:r>
              <a:rPr lang="en-US" sz="3200" dirty="0" err="1"/>
              <a:t>přípravu</a:t>
            </a:r>
            <a:r>
              <a:rPr lang="en-US" sz="3200" dirty="0"/>
              <a:t> </a:t>
            </a:r>
            <a:r>
              <a:rPr lang="en-US" sz="3200" dirty="0" err="1"/>
              <a:t>dle</a:t>
            </a:r>
            <a:r>
              <a:rPr lang="en-US" sz="3200" dirty="0"/>
              <a:t> VP 2011 je </a:t>
            </a:r>
            <a:r>
              <a:rPr lang="en-US" sz="3200" dirty="0" err="1"/>
              <a:t>stále</a:t>
            </a:r>
            <a:r>
              <a:rPr lang="en-US" sz="3200" dirty="0"/>
              <a:t> </a:t>
            </a:r>
            <a:r>
              <a:rPr lang="en-US" sz="3200" dirty="0" err="1"/>
              <a:t>stáž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cs-CZ" sz="3200" dirty="0"/>
              <a:t>KHS</a:t>
            </a:r>
            <a:r>
              <a:rPr lang="en-US" sz="3200" dirty="0"/>
              <a:t> </a:t>
            </a:r>
            <a:r>
              <a:rPr lang="en-US" sz="3200" dirty="0" err="1"/>
              <a:t>povinná</a:t>
            </a:r>
            <a:r>
              <a:rPr lang="en-US" sz="3200" dirty="0"/>
              <a:t>! </a:t>
            </a:r>
            <a:r>
              <a:rPr lang="en-US" sz="3200" dirty="0" err="1"/>
              <a:t>Podobně</a:t>
            </a:r>
            <a:r>
              <a:rPr lang="en-US" sz="3200" dirty="0"/>
              <a:t> </a:t>
            </a:r>
            <a:r>
              <a:rPr lang="en-US" sz="3200" dirty="0" err="1"/>
              <a:t>jako</a:t>
            </a:r>
            <a:r>
              <a:rPr lang="en-US" sz="3200" dirty="0"/>
              <a:t> je </a:t>
            </a:r>
            <a:r>
              <a:rPr lang="en-US" sz="3200" dirty="0" err="1"/>
              <a:t>povinný</a:t>
            </a:r>
            <a:r>
              <a:rPr lang="en-US" sz="3200" dirty="0"/>
              <a:t> </a:t>
            </a:r>
            <a:r>
              <a:rPr lang="en-US" sz="3200" dirty="0" err="1"/>
              <a:t>kurz</a:t>
            </a:r>
            <a:r>
              <a:rPr lang="en-US" sz="3200" dirty="0"/>
              <a:t> </a:t>
            </a:r>
            <a:r>
              <a:rPr lang="en-US" sz="3200" dirty="0" err="1"/>
              <a:t>Hygieny</a:t>
            </a:r>
            <a:r>
              <a:rPr lang="en-US" sz="3200" dirty="0"/>
              <a:t> a </a:t>
            </a:r>
            <a:r>
              <a:rPr lang="en-US" sz="3200" dirty="0" err="1"/>
              <a:t>epidemiologie</a:t>
            </a:r>
            <a:r>
              <a:rPr lang="en-US" sz="3200" dirty="0"/>
              <a:t> pro VPL</a:t>
            </a:r>
          </a:p>
        </p:txBody>
      </p:sp>
    </p:spTree>
    <p:extLst>
      <p:ext uri="{BB962C8B-B14F-4D97-AF65-F5344CB8AC3E}">
        <p14:creationId xmlns:p14="http://schemas.microsoft.com/office/powerpoint/2010/main" val="66059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C87B-398B-47E3-95E4-8F90A95B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skládá zkoušku po kmeni?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1335-1CDA-407D-A83C-249AEFE4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lékaři</a:t>
            </a:r>
            <a:r>
              <a:rPr lang="en-US" dirty="0"/>
              <a:t> - </a:t>
            </a:r>
            <a:r>
              <a:rPr lang="en-US" dirty="0" err="1"/>
              <a:t>absolventi</a:t>
            </a:r>
            <a:r>
              <a:rPr lang="en-US" dirty="0"/>
              <a:t> </a:t>
            </a:r>
            <a:r>
              <a:rPr lang="en-US" dirty="0" err="1"/>
              <a:t>vzděl</a:t>
            </a:r>
            <a:r>
              <a:rPr lang="cs-CZ" dirty="0"/>
              <a:t>ávající</a:t>
            </a:r>
            <a:r>
              <a:rPr lang="en-US" dirty="0"/>
              <a:t> se </a:t>
            </a:r>
            <a:r>
              <a:rPr lang="en-US" dirty="0" err="1"/>
              <a:t>dle</a:t>
            </a:r>
            <a:r>
              <a:rPr lang="en-US" dirty="0"/>
              <a:t> VP 2018</a:t>
            </a:r>
            <a:endParaRPr lang="cs-CZ" dirty="0"/>
          </a:p>
          <a:p>
            <a:r>
              <a:rPr lang="en-US" dirty="0" err="1"/>
              <a:t>lékaři</a:t>
            </a:r>
            <a:r>
              <a:rPr lang="en-US" dirty="0"/>
              <a:t> - </a:t>
            </a:r>
            <a:r>
              <a:rPr lang="en-US" dirty="0" err="1"/>
              <a:t>vzděl</a:t>
            </a:r>
            <a:r>
              <a:rPr lang="en-US" dirty="0"/>
              <a:t>. se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starších</a:t>
            </a:r>
            <a:r>
              <a:rPr lang="en-US" dirty="0"/>
              <a:t> VP (2011, 2005),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požádali</a:t>
            </a:r>
            <a:r>
              <a:rPr lang="en-US" dirty="0"/>
              <a:t> o </a:t>
            </a:r>
            <a:r>
              <a:rPr lang="en-US" dirty="0" err="1"/>
              <a:t>změnu</a:t>
            </a:r>
            <a:r>
              <a:rPr lang="en-US" dirty="0"/>
              <a:t> </a:t>
            </a:r>
            <a:r>
              <a:rPr lang="en-US" dirty="0" err="1"/>
              <a:t>staršího</a:t>
            </a:r>
            <a:r>
              <a:rPr lang="en-US" dirty="0"/>
              <a:t> VP </a:t>
            </a:r>
            <a:r>
              <a:rPr lang="en-US" dirty="0" err="1"/>
              <a:t>na</a:t>
            </a:r>
            <a:r>
              <a:rPr lang="en-US" dirty="0"/>
              <a:t> VP 2018 (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cestou</a:t>
            </a:r>
            <a:r>
              <a:rPr lang="en-US" dirty="0"/>
              <a:t> "</a:t>
            </a:r>
            <a:r>
              <a:rPr lang="en-US" dirty="0" err="1"/>
              <a:t>žádosti</a:t>
            </a:r>
            <a:r>
              <a:rPr lang="en-US" dirty="0"/>
              <a:t> č. 16B"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IPVZ)</a:t>
            </a:r>
            <a:r>
              <a:rPr lang="cs-CZ" dirty="0"/>
              <a:t> a dosud nesložili zkoušku (</a:t>
            </a:r>
            <a:r>
              <a:rPr lang="cs-CZ" dirty="0">
                <a:solidFill>
                  <a:srgbClr val="FF0000"/>
                </a:solidFill>
              </a:rPr>
              <a:t>nemají certifikát</a:t>
            </a:r>
            <a:r>
              <a:rPr lang="cs-CZ" dirty="0"/>
              <a:t>) po kmeni VPL/interním</a:t>
            </a:r>
          </a:p>
          <a:p>
            <a:r>
              <a:rPr lang="en-US" dirty="0" err="1"/>
              <a:t>lékaři</a:t>
            </a:r>
            <a:r>
              <a:rPr lang="en-US" dirty="0"/>
              <a:t> - </a:t>
            </a:r>
            <a:r>
              <a:rPr lang="en-US" dirty="0" err="1"/>
              <a:t>rekvalifikanti</a:t>
            </a:r>
            <a:r>
              <a:rPr lang="en-US" dirty="0"/>
              <a:t> z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lék</a:t>
            </a:r>
            <a:r>
              <a:rPr lang="en-US" dirty="0"/>
              <a:t>. </a:t>
            </a:r>
            <a:r>
              <a:rPr lang="en-US" dirty="0" err="1"/>
              <a:t>oborů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zapsáni</a:t>
            </a:r>
            <a:r>
              <a:rPr lang="en-US" dirty="0"/>
              <a:t> v </a:t>
            </a:r>
            <a:r>
              <a:rPr lang="en-US" dirty="0" err="1"/>
              <a:t>oboru</a:t>
            </a:r>
            <a:r>
              <a:rPr lang="en-US" dirty="0"/>
              <a:t> VPL po 1.7.2017, </a:t>
            </a:r>
            <a:r>
              <a:rPr lang="en-US" dirty="0" err="1"/>
              <a:t>tzn</a:t>
            </a:r>
            <a:r>
              <a:rPr lang="en-US" dirty="0"/>
              <a:t>. </a:t>
            </a:r>
            <a:r>
              <a:rPr lang="en-US" dirty="0" err="1"/>
              <a:t>vzdělávají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err="1"/>
              <a:t>dle</a:t>
            </a:r>
            <a:r>
              <a:rPr lang="en-US" dirty="0"/>
              <a:t> VP 2018 a </a:t>
            </a:r>
            <a:r>
              <a:rPr lang="en-US" dirty="0" err="1"/>
              <a:t>nepřicházejí</a:t>
            </a:r>
            <a:r>
              <a:rPr lang="en-US" dirty="0"/>
              <a:t> z int.</a:t>
            </a:r>
            <a:r>
              <a:rPr lang="cs-CZ" dirty="0"/>
              <a:t> </a:t>
            </a:r>
            <a:r>
              <a:rPr lang="en-US" dirty="0" err="1"/>
              <a:t>lék</a:t>
            </a:r>
            <a:r>
              <a:rPr lang="en-US" dirty="0"/>
              <a:t>. (po at. I </a:t>
            </a:r>
            <a:r>
              <a:rPr lang="en-US" dirty="0" err="1"/>
              <a:t>či</a:t>
            </a:r>
            <a:r>
              <a:rPr lang="en-US" dirty="0"/>
              <a:t> II), z </a:t>
            </a:r>
            <a:r>
              <a:rPr lang="en-US" dirty="0" err="1"/>
              <a:t>chirurgie</a:t>
            </a:r>
            <a:r>
              <a:rPr lang="en-US" dirty="0"/>
              <a:t> (po at. I </a:t>
            </a:r>
            <a:r>
              <a:rPr lang="en-US" dirty="0" err="1"/>
              <a:t>či</a:t>
            </a:r>
            <a:r>
              <a:rPr lang="en-US" dirty="0"/>
              <a:t> II s 5ti </a:t>
            </a:r>
            <a:r>
              <a:rPr lang="en-US" dirty="0" err="1"/>
              <a:t>letou</a:t>
            </a:r>
            <a:r>
              <a:rPr lang="en-US" dirty="0"/>
              <a:t> </a:t>
            </a:r>
            <a:r>
              <a:rPr lang="en-US" dirty="0" err="1"/>
              <a:t>praxí</a:t>
            </a:r>
            <a:r>
              <a:rPr lang="en-US" dirty="0"/>
              <a:t>), z ARO, </a:t>
            </a:r>
            <a:r>
              <a:rPr lang="en-US" dirty="0" err="1"/>
              <a:t>intenzivní</a:t>
            </a:r>
            <a:r>
              <a:rPr lang="en-US" dirty="0"/>
              <a:t>, </a:t>
            </a:r>
            <a:r>
              <a:rPr lang="en-US" dirty="0" err="1"/>
              <a:t>popř</a:t>
            </a:r>
            <a:r>
              <a:rPr lang="en-US" dirty="0"/>
              <a:t>. </a:t>
            </a:r>
            <a:r>
              <a:rPr lang="en-US" dirty="0" err="1"/>
              <a:t>urgentní</a:t>
            </a:r>
            <a:r>
              <a:rPr lang="en-US" dirty="0"/>
              <a:t> med. (po at.) ani </a:t>
            </a:r>
            <a:r>
              <a:rPr lang="en-US" dirty="0" err="1"/>
              <a:t>nemohou</a:t>
            </a:r>
            <a:r>
              <a:rPr lang="en-US" dirty="0"/>
              <a:t> </a:t>
            </a:r>
            <a:r>
              <a:rPr lang="en-US" dirty="0" err="1"/>
              <a:t>doložit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absolvovali</a:t>
            </a:r>
            <a:r>
              <a:rPr lang="en-US" dirty="0"/>
              <a:t> </a:t>
            </a:r>
            <a:r>
              <a:rPr lang="en-US" dirty="0" err="1"/>
              <a:t>interní</a:t>
            </a:r>
            <a:r>
              <a:rPr lang="en-US" dirty="0"/>
              <a:t> </a:t>
            </a:r>
            <a:r>
              <a:rPr lang="en-US" dirty="0" err="1"/>
              <a:t>kmen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kmen</a:t>
            </a:r>
            <a:r>
              <a:rPr lang="en-US" dirty="0"/>
              <a:t> VPL v </a:t>
            </a:r>
            <a:r>
              <a:rPr lang="en-US" dirty="0" err="1"/>
              <a:t>minulosti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75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A253-144E-4DF5-8D06-F330EC88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nemusí skládat zkoušku po kmeni?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8838-BFCC-414C-91F2-48F3D91F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Autofit/>
          </a:bodyPr>
          <a:lstStyle/>
          <a:p>
            <a:r>
              <a:rPr lang="en-US" dirty="0" err="1"/>
              <a:t>lékaři</a:t>
            </a:r>
            <a:r>
              <a:rPr lang="en-US" dirty="0"/>
              <a:t> - </a:t>
            </a:r>
            <a:r>
              <a:rPr lang="en-US" dirty="0" err="1"/>
              <a:t>vzděl</a:t>
            </a:r>
            <a:r>
              <a:rPr lang="en-US" dirty="0"/>
              <a:t>. se </a:t>
            </a:r>
            <a:r>
              <a:rPr lang="en-US" dirty="0" err="1"/>
              <a:t>dle</a:t>
            </a:r>
            <a:r>
              <a:rPr lang="en-US" dirty="0"/>
              <a:t> VP 2011 (</a:t>
            </a:r>
            <a:r>
              <a:rPr lang="en-US" dirty="0" err="1"/>
              <a:t>popř</a:t>
            </a:r>
            <a:r>
              <a:rPr lang="en-US" dirty="0"/>
              <a:t>. 2005), </a:t>
            </a:r>
            <a:r>
              <a:rPr lang="en-US" dirty="0" err="1"/>
              <a:t>kteří</a:t>
            </a:r>
            <a:r>
              <a:rPr lang="en-US" dirty="0"/>
              <a:t> se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dobrovolně</a:t>
            </a:r>
            <a:r>
              <a:rPr lang="en-US" dirty="0"/>
              <a:t> </a:t>
            </a:r>
            <a:r>
              <a:rPr lang="en-US" dirty="0" err="1"/>
              <a:t>nepřehlásili</a:t>
            </a:r>
            <a:r>
              <a:rPr lang="en-US" dirty="0"/>
              <a:t> do </a:t>
            </a:r>
            <a:r>
              <a:rPr lang="en-US" dirty="0" err="1"/>
              <a:t>nového</a:t>
            </a:r>
            <a:r>
              <a:rPr lang="en-US" dirty="0"/>
              <a:t> VP 2018 (</a:t>
            </a:r>
            <a:r>
              <a:rPr lang="en-US" dirty="0" err="1"/>
              <a:t>cestou</a:t>
            </a:r>
            <a:r>
              <a:rPr lang="en-US" dirty="0"/>
              <a:t> </a:t>
            </a:r>
            <a:r>
              <a:rPr lang="en-US" dirty="0" err="1"/>
              <a:t>žádosti</a:t>
            </a:r>
            <a:r>
              <a:rPr lang="en-US" dirty="0"/>
              <a:t> 16B z </a:t>
            </a:r>
            <a:r>
              <a:rPr lang="en-US" dirty="0" err="1"/>
              <a:t>webu</a:t>
            </a:r>
            <a:r>
              <a:rPr lang="en-US" dirty="0"/>
              <a:t> IPVZ)</a:t>
            </a:r>
            <a:r>
              <a:rPr lang="cs-CZ" dirty="0"/>
              <a:t>, </a:t>
            </a:r>
            <a:r>
              <a:rPr lang="cs-CZ" dirty="0">
                <a:highlight>
                  <a:srgbClr val="FFFF00"/>
                </a:highlight>
              </a:rPr>
              <a:t>podmínkou je platná akreditace školitele pro VP 2011</a:t>
            </a:r>
          </a:p>
          <a:p>
            <a:r>
              <a:rPr lang="en-US" dirty="0" err="1"/>
              <a:t>lékaři</a:t>
            </a:r>
            <a:r>
              <a:rPr lang="en-US" dirty="0"/>
              <a:t> - "</a:t>
            </a:r>
            <a:r>
              <a:rPr lang="en-US" dirty="0" err="1"/>
              <a:t>rekvalifikanti</a:t>
            </a:r>
            <a:r>
              <a:rPr lang="en-US" dirty="0"/>
              <a:t>" z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: </a:t>
            </a:r>
            <a:endParaRPr lang="cs-CZ" dirty="0"/>
          </a:p>
          <a:p>
            <a:pPr lvl="1"/>
            <a:r>
              <a:rPr lang="en-US" dirty="0"/>
              <a:t>int. </a:t>
            </a:r>
            <a:r>
              <a:rPr lang="en-US" dirty="0" err="1"/>
              <a:t>lék</a:t>
            </a:r>
            <a:r>
              <a:rPr lang="en-US" dirty="0"/>
              <a:t>. (</a:t>
            </a:r>
            <a:r>
              <a:rPr lang="en-US" dirty="0" err="1"/>
              <a:t>mají</a:t>
            </a:r>
            <a:r>
              <a:rPr lang="en-US" dirty="0"/>
              <a:t>-li </a:t>
            </a:r>
            <a:r>
              <a:rPr lang="en-US" dirty="0" err="1"/>
              <a:t>atest</a:t>
            </a:r>
            <a:r>
              <a:rPr lang="cs-CZ" dirty="0"/>
              <a:t>aci z vnitřního lékařství, či atestaci</a:t>
            </a:r>
            <a:r>
              <a:rPr lang="en-US" dirty="0"/>
              <a:t> I </a:t>
            </a:r>
            <a:r>
              <a:rPr lang="en-US" dirty="0" err="1"/>
              <a:t>či</a:t>
            </a:r>
            <a:r>
              <a:rPr lang="en-US" dirty="0"/>
              <a:t> II z int</a:t>
            </a:r>
            <a:r>
              <a:rPr lang="cs-CZ" dirty="0"/>
              <a:t>erního lékařství) </a:t>
            </a:r>
          </a:p>
          <a:p>
            <a:pPr lvl="1"/>
            <a:r>
              <a:rPr lang="en-US" dirty="0" err="1"/>
              <a:t>chir</a:t>
            </a:r>
            <a:r>
              <a:rPr lang="en-US" dirty="0"/>
              <a:t>. (s </a:t>
            </a:r>
            <a:r>
              <a:rPr lang="en-US" dirty="0" err="1"/>
              <a:t>atest</a:t>
            </a:r>
            <a:r>
              <a:rPr lang="en-US" dirty="0"/>
              <a:t>. I </a:t>
            </a:r>
            <a:r>
              <a:rPr lang="en-US" dirty="0" err="1"/>
              <a:t>či</a:t>
            </a:r>
            <a:r>
              <a:rPr lang="en-US" dirty="0"/>
              <a:t> II a min. 5ti </a:t>
            </a:r>
            <a:r>
              <a:rPr lang="en-US" dirty="0" err="1"/>
              <a:t>letou</a:t>
            </a:r>
            <a:r>
              <a:rPr lang="en-US" dirty="0"/>
              <a:t> </a:t>
            </a:r>
            <a:r>
              <a:rPr lang="en-US" dirty="0" err="1"/>
              <a:t>praxí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dirty="0"/>
              <a:t>ARO a </a:t>
            </a:r>
            <a:r>
              <a:rPr lang="en-US" dirty="0" err="1"/>
              <a:t>urgentní</a:t>
            </a:r>
            <a:r>
              <a:rPr lang="en-US" dirty="0"/>
              <a:t> </a:t>
            </a:r>
            <a:r>
              <a:rPr lang="en-US" dirty="0" err="1"/>
              <a:t>medicína</a:t>
            </a:r>
            <a:endParaRPr lang="cs-CZ" dirty="0"/>
          </a:p>
          <a:p>
            <a:r>
              <a:rPr lang="en-US" dirty="0" err="1"/>
              <a:t>rekvalifikanti</a:t>
            </a:r>
            <a:r>
              <a:rPr lang="en-US" dirty="0"/>
              <a:t> z </a:t>
            </a:r>
            <a:r>
              <a:rPr lang="en-US" dirty="0" err="1"/>
              <a:t>ostatních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absolvovali</a:t>
            </a:r>
            <a:r>
              <a:rPr lang="en-US" dirty="0"/>
              <a:t> </a:t>
            </a:r>
            <a:r>
              <a:rPr lang="en-US" dirty="0" err="1"/>
              <a:t>interní</a:t>
            </a:r>
            <a:r>
              <a:rPr lang="en-US" dirty="0"/>
              <a:t> </a:t>
            </a:r>
            <a:r>
              <a:rPr lang="en-US" dirty="0" err="1"/>
              <a:t>kmen</a:t>
            </a:r>
            <a:r>
              <a:rPr lang="cs-CZ" dirty="0"/>
              <a:t> (doložení certifikátem)</a:t>
            </a:r>
          </a:p>
          <a:p>
            <a:r>
              <a:rPr lang="cs-CZ" dirty="0"/>
              <a:t>dozor/dohled???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0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8ACF-0A1C-4BDF-A1F3-9B68EC32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postupovat: certifikát o kmeni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C385-9663-4E46-BFFE-0198A527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vystavení</a:t>
            </a:r>
            <a:r>
              <a:rPr lang="en-US" dirty="0"/>
              <a:t> </a:t>
            </a:r>
            <a:r>
              <a:rPr lang="en-US" dirty="0" err="1"/>
              <a:t>certifikátu</a:t>
            </a:r>
            <a:r>
              <a:rPr lang="en-US" dirty="0"/>
              <a:t> po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kmene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staršího</a:t>
            </a:r>
            <a:r>
              <a:rPr lang="en-US" dirty="0"/>
              <a:t> VP (2011) je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požádat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EZP a se </a:t>
            </a:r>
            <a:r>
              <a:rPr lang="en-US" dirty="0" err="1"/>
              <a:t>všemi</a:t>
            </a:r>
            <a:r>
              <a:rPr lang="en-US" dirty="0"/>
              <a:t> </a:t>
            </a:r>
            <a:r>
              <a:rPr lang="en-US" dirty="0" err="1"/>
              <a:t>požadovanými</a:t>
            </a:r>
            <a:r>
              <a:rPr lang="en-US" dirty="0"/>
              <a:t> </a:t>
            </a:r>
            <a:r>
              <a:rPr lang="en-US" dirty="0" err="1"/>
              <a:t>přílohami</a:t>
            </a:r>
            <a:r>
              <a:rPr lang="en-US" dirty="0"/>
              <a:t> </a:t>
            </a:r>
            <a:r>
              <a:rPr lang="en-US" dirty="0" err="1"/>
              <a:t>žádost</a:t>
            </a:r>
            <a:r>
              <a:rPr lang="en-US" dirty="0"/>
              <a:t> </a:t>
            </a:r>
            <a:r>
              <a:rPr lang="en-US" dirty="0" err="1"/>
              <a:t>odeslat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odd. IPVZ</a:t>
            </a:r>
            <a:r>
              <a:rPr lang="cs-CZ" dirty="0"/>
              <a:t> nebo studijní odd. příslušné LF</a:t>
            </a:r>
          </a:p>
          <a:p>
            <a:r>
              <a:rPr lang="cs-CZ" sz="2400" dirty="0">
                <a:hlinkClick r:id="rId2"/>
              </a:rPr>
              <a:t>https://ezp.mzcr.cz/Request/Create?type=SL31CERTIFIKATKMENE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27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4907C-893C-0C3C-3254-740511CF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98" y="53152"/>
            <a:ext cx="11055586" cy="68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6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A9F3-CCFC-4FB2-AA64-C068CCBC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Ztrácíte</a:t>
            </a:r>
            <a:r>
              <a:rPr lang="en-US" dirty="0"/>
              <a:t> se v tom?"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0B28-BCF0-4DF2-90D9-770C268D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</a:t>
            </a:r>
            <a:r>
              <a:rPr lang="cs-CZ" dirty="0"/>
              <a:t> </a:t>
            </a:r>
            <a:r>
              <a:rPr lang="en-US" dirty="0" err="1"/>
              <a:t>Váš</a:t>
            </a:r>
            <a:r>
              <a:rPr lang="en-US" dirty="0"/>
              <a:t> </a:t>
            </a:r>
            <a:r>
              <a:rPr lang="en-US" dirty="0" err="1"/>
              <a:t>školitel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2.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SKILLSBOOK – na webu KVL IPVZ</a:t>
            </a:r>
            <a:r>
              <a:rPr lang="cs-CZ" dirty="0"/>
              <a:t>,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 err="1"/>
              <a:t>zasílá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odd. IPVZ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potvrzní</a:t>
            </a:r>
            <a:r>
              <a:rPr lang="en-US" dirty="0"/>
              <a:t> o </a:t>
            </a:r>
            <a:r>
              <a:rPr lang="en-US" dirty="0" err="1"/>
              <a:t>platbě</a:t>
            </a:r>
            <a:r>
              <a:rPr lang="en-US" dirty="0"/>
              <a:t>. </a:t>
            </a:r>
            <a:r>
              <a:rPr lang="en-US" dirty="0" err="1"/>
              <a:t>Aktuální</a:t>
            </a:r>
            <a:r>
              <a:rPr lang="en-US" dirty="0"/>
              <a:t> info o </a:t>
            </a:r>
            <a:r>
              <a:rPr lang="en-US" dirty="0" err="1"/>
              <a:t>platbě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za spec. index) je v </a:t>
            </a:r>
            <a:r>
              <a:rPr lang="en-US" dirty="0" err="1"/>
              <a:t>ceníku</a:t>
            </a:r>
            <a:r>
              <a:rPr lang="en-US" dirty="0"/>
              <a:t> </a:t>
            </a:r>
            <a:r>
              <a:rPr lang="en-US" dirty="0" err="1"/>
              <a:t>dokumentů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IPVZ pod KVL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3. Krajský zástupce pro školení SVL </a:t>
            </a:r>
            <a:r>
              <a:rPr lang="cs-CZ" dirty="0">
                <a:hlinkClick r:id="rId2"/>
              </a:rPr>
              <a:t>https://www.svl.cz/konzultanti/kontakty-na-krajske-konzultanty/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cs-CZ" dirty="0"/>
              <a:t>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Novinky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VPL </a:t>
            </a:r>
            <a:r>
              <a:rPr lang="en-US" dirty="0" err="1"/>
              <a:t>každoročně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4.</a:t>
            </a:r>
            <a:r>
              <a:rPr lang="cs-CZ" dirty="0"/>
              <a:t> </a:t>
            </a:r>
            <a:r>
              <a:rPr lang="en-US" dirty="0" err="1"/>
              <a:t>dotaz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KVL IPVZ</a:t>
            </a:r>
            <a:r>
              <a:rPr lang="cs-CZ" dirty="0"/>
              <a:t> </a:t>
            </a:r>
            <a:r>
              <a:rPr lang="en-US" dirty="0" err="1">
                <a:hlinkClick r:id="rId3"/>
              </a:rPr>
              <a:t>praktik@ipvz</a:t>
            </a:r>
            <a:r>
              <a:rPr lang="en-US" dirty="0">
                <a:hlinkClick r:id="rId3"/>
              </a:rPr>
              <a:t>.</a:t>
            </a:r>
            <a:r>
              <a:rPr lang="cs-CZ" dirty="0">
                <a:hlinkClick r:id="rId3"/>
              </a:rPr>
              <a:t>cz</a:t>
            </a:r>
            <a:r>
              <a:rPr lang="cs-CZ" dirty="0"/>
              <a:t>, </a:t>
            </a:r>
            <a:r>
              <a:rPr lang="en-US" dirty="0"/>
              <a:t>tel. KVL IPVZ 271 019 200 (</a:t>
            </a:r>
            <a:r>
              <a:rPr lang="cs-CZ" dirty="0"/>
              <a:t>Ing. Hana Hykešová </a:t>
            </a:r>
            <a:r>
              <a:rPr lang="cs-CZ" dirty="0">
                <a:hlinkClick r:id="rId4"/>
              </a:rPr>
              <a:t>hana.hykesova@ipvz.cz</a:t>
            </a:r>
            <a:r>
              <a:rPr lang="cs-CZ" dirty="0"/>
              <a:t>, MUDr. Eliška Salingerová </a:t>
            </a:r>
            <a:r>
              <a:rPr lang="cs-CZ" dirty="0">
                <a:hlinkClick r:id="rId5"/>
              </a:rPr>
              <a:t>eliska.salingerova@ipvz.cz</a:t>
            </a:r>
            <a:r>
              <a:rPr lang="cs-CZ" dirty="0"/>
              <a:t>), asistentka katedry Blanka Vůjtková </a:t>
            </a:r>
            <a:r>
              <a:rPr lang="cs-CZ" dirty="0">
                <a:hlinkClick r:id="rId6"/>
              </a:rPr>
              <a:t>blanka.vujtkova@ipvz.cz</a:t>
            </a:r>
            <a:endParaRPr lang="cs-CZ" dirty="0"/>
          </a:p>
          <a:p>
            <a:pPr marL="0" indent="0">
              <a:buNone/>
            </a:pPr>
            <a:endParaRPr lang="cs-CZ" b="0" i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0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263A-F3AF-4ECA-AA71-21D71B2B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Školitel v oboru VPL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B72F-296B-434E-A5D3-AD83C473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</a:t>
            </a:r>
            <a:r>
              <a:rPr lang="en-US" dirty="0" err="1"/>
              <a:t>šeobecný</a:t>
            </a:r>
            <a:r>
              <a:rPr lang="en-US" dirty="0"/>
              <a:t> </a:t>
            </a:r>
            <a:r>
              <a:rPr lang="en-US" dirty="0" err="1"/>
              <a:t>praktický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specializovanou</a:t>
            </a:r>
            <a:r>
              <a:rPr lang="en-US" dirty="0"/>
              <a:t> </a:t>
            </a:r>
            <a:r>
              <a:rPr lang="en-US" dirty="0" err="1"/>
              <a:t>způsobilost</a:t>
            </a:r>
            <a:r>
              <a:rPr lang="en-US" dirty="0"/>
              <a:t> v </a:t>
            </a:r>
            <a:r>
              <a:rPr lang="en-US" dirty="0" err="1"/>
              <a:t>oboru</a:t>
            </a:r>
            <a:r>
              <a:rPr lang="en-US" dirty="0"/>
              <a:t> VPL a min. 3 </a:t>
            </a:r>
            <a:r>
              <a:rPr lang="en-US" dirty="0" err="1"/>
              <a:t>roky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od </a:t>
            </a:r>
            <a:r>
              <a:rPr lang="en-US" dirty="0" err="1"/>
              <a:t>atestace</a:t>
            </a:r>
            <a:r>
              <a:rPr lang="en-US" dirty="0"/>
              <a:t> v ČR a </a:t>
            </a:r>
            <a:r>
              <a:rPr lang="en-US" dirty="0" err="1"/>
              <a:t>pracuje</a:t>
            </a:r>
            <a:r>
              <a:rPr lang="en-US" dirty="0"/>
              <a:t> v </a:t>
            </a:r>
            <a:r>
              <a:rPr lang="en-US" dirty="0" err="1"/>
              <a:t>ordinaci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úvazek</a:t>
            </a:r>
            <a:r>
              <a:rPr lang="en-US" dirty="0"/>
              <a:t> min. 1,0 a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akreditaci</a:t>
            </a:r>
            <a:r>
              <a:rPr lang="en-US" dirty="0"/>
              <a:t> MZČR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příslušnou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vzdělávacího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(VP):</a:t>
            </a:r>
            <a:endParaRPr lang="cs-CZ" dirty="0"/>
          </a:p>
          <a:p>
            <a:pPr lvl="1"/>
            <a:r>
              <a:rPr lang="en-US" sz="2800" dirty="0" err="1"/>
              <a:t>prodloužení</a:t>
            </a:r>
            <a:r>
              <a:rPr lang="en-US" sz="2800" dirty="0"/>
              <a:t> </a:t>
            </a:r>
            <a:r>
              <a:rPr lang="en-US" sz="2800" dirty="0" err="1"/>
              <a:t>akreditace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VP </a:t>
            </a:r>
            <a:r>
              <a:rPr lang="en-US" sz="2800" dirty="0" err="1"/>
              <a:t>dle</a:t>
            </a:r>
            <a:r>
              <a:rPr lang="en-US" sz="2800" dirty="0"/>
              <a:t> 2011</a:t>
            </a:r>
            <a:endParaRPr lang="cs-CZ" sz="2800" dirty="0"/>
          </a:p>
          <a:p>
            <a:pPr lvl="1"/>
            <a:r>
              <a:rPr lang="en-US" sz="2800" dirty="0" err="1"/>
              <a:t>akreditaci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VSV v </a:t>
            </a:r>
            <a:r>
              <a:rPr lang="en-US" sz="2800" dirty="0" err="1"/>
              <a:t>rámci</a:t>
            </a:r>
            <a:r>
              <a:rPr lang="en-US" sz="2800" dirty="0"/>
              <a:t> VP </a:t>
            </a:r>
            <a:r>
              <a:rPr lang="en-US" sz="2800" dirty="0" err="1"/>
              <a:t>dle</a:t>
            </a:r>
            <a:r>
              <a:rPr lang="en-US" sz="2800" dirty="0"/>
              <a:t> 2018</a:t>
            </a:r>
            <a:endParaRPr lang="cs-CZ" sz="2800" dirty="0"/>
          </a:p>
          <a:p>
            <a:pPr lvl="1"/>
            <a:r>
              <a:rPr lang="en-US" sz="2800" dirty="0" err="1"/>
              <a:t>akreditaci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kmen</a:t>
            </a:r>
            <a:r>
              <a:rPr lang="en-US" sz="2800" dirty="0"/>
              <a:t> VPL </a:t>
            </a:r>
            <a:r>
              <a:rPr lang="en-US" sz="2800" dirty="0" err="1"/>
              <a:t>dle</a:t>
            </a:r>
            <a:r>
              <a:rPr lang="en-US" sz="2800" dirty="0"/>
              <a:t> VP 2018</a:t>
            </a:r>
            <a:endParaRPr lang="cs-CZ" sz="2800" dirty="0"/>
          </a:p>
          <a:p>
            <a:pPr lvl="1"/>
            <a:r>
              <a:rPr lang="en-US" sz="2800" dirty="0" err="1"/>
              <a:t>akreditaci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interní</a:t>
            </a:r>
            <a:r>
              <a:rPr lang="en-US" sz="2800" dirty="0"/>
              <a:t> </a:t>
            </a:r>
            <a:r>
              <a:rPr lang="en-US" sz="2800" dirty="0" err="1"/>
              <a:t>kmen</a:t>
            </a:r>
            <a:r>
              <a:rPr lang="en-US" sz="2800" dirty="0"/>
              <a:t> v </a:t>
            </a:r>
            <a:r>
              <a:rPr lang="en-US" sz="2800" dirty="0" err="1"/>
              <a:t>oboru</a:t>
            </a:r>
            <a:r>
              <a:rPr lang="en-US" sz="2800" dirty="0"/>
              <a:t> VPL </a:t>
            </a:r>
            <a:r>
              <a:rPr lang="en-US" sz="2800" dirty="0" err="1"/>
              <a:t>dle</a:t>
            </a:r>
            <a:r>
              <a:rPr lang="en-US" sz="2800" dirty="0"/>
              <a:t> VP 2018 </a:t>
            </a:r>
            <a:endParaRPr lang="cs-CZ" sz="2800" dirty="0"/>
          </a:p>
          <a:p>
            <a:r>
              <a:rPr lang="en-US" dirty="0">
                <a:hlinkClick r:id="rId2"/>
              </a:rPr>
              <a:t>https://www.mzcr.cz/seznam-akreditovanych-pracovist/</a:t>
            </a:r>
            <a:endParaRPr lang="cs-CZ" dirty="0"/>
          </a:p>
          <a:p>
            <a:r>
              <a:rPr lang="en-GB" dirty="0">
                <a:hlinkClick r:id="rId3"/>
              </a:rPr>
              <a:t>Mapa </a:t>
            </a:r>
            <a:r>
              <a:rPr lang="en-GB" dirty="0" err="1">
                <a:hlinkClick r:id="rId3"/>
              </a:rPr>
              <a:t>školitelů</a:t>
            </a:r>
            <a:r>
              <a:rPr lang="en-GB" dirty="0">
                <a:hlinkClick r:id="rId3"/>
              </a:rPr>
              <a:t> (mapaskolitelu.cz)</a:t>
            </a:r>
            <a:endParaRPr lang="cs-CZ" dirty="0"/>
          </a:p>
          <a:p>
            <a:r>
              <a:rPr lang="cs-CZ" dirty="0"/>
              <a:t>Krajští zástupci pro školení SVL: </a:t>
            </a:r>
            <a:r>
              <a:rPr lang="cs-CZ" dirty="0">
                <a:hlinkClick r:id="rId4"/>
              </a:rPr>
              <a:t>https://www.svl.cz/konzultanti/kontakty-na-krajske-konzultanty/</a:t>
            </a:r>
            <a:endParaRPr lang="cs-CZ" dirty="0"/>
          </a:p>
          <a:p>
            <a:r>
              <a:rPr lang="cs-CZ" dirty="0"/>
              <a:t>Seminář pro školitele na IPVZ</a:t>
            </a:r>
          </a:p>
          <a:p>
            <a:r>
              <a:rPr lang="cs-CZ" dirty="0"/>
              <a:t>Webinář SVL: 23.11.2023 </a:t>
            </a:r>
            <a:r>
              <a:rPr lang="cs-CZ" dirty="0">
                <a:hlinkClick r:id="rId5"/>
              </a:rPr>
              <a:t>https://www.praktickylekar.online/</a:t>
            </a:r>
            <a:endParaRPr lang="cs-CZ" dirty="0"/>
          </a:p>
          <a:p>
            <a:r>
              <a:rPr lang="cs-CZ" dirty="0"/>
              <a:t>Výroční konference SVL, Jarní interaktivní konference </a:t>
            </a:r>
            <a:r>
              <a:rPr lang="cs-CZ" dirty="0">
                <a:hlinkClick r:id="rId6"/>
              </a:rPr>
              <a:t>www.svl.cz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452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D89E-4886-4256-881C-F944FDA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akreditace?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61F3-618B-4E5F-A735-5914FD8B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/>
              <a:t>O</a:t>
            </a:r>
            <a:r>
              <a:rPr lang="en-US" sz="3200" dirty="0" err="1"/>
              <a:t>právnění</a:t>
            </a:r>
            <a:r>
              <a:rPr lang="en-US" sz="3200" dirty="0"/>
              <a:t> k </a:t>
            </a:r>
            <a:r>
              <a:rPr lang="en-US" sz="3200" dirty="0" err="1"/>
              <a:t>určité</a:t>
            </a:r>
            <a:r>
              <a:rPr lang="en-US" sz="3200" dirty="0"/>
              <a:t> </a:t>
            </a:r>
            <a:r>
              <a:rPr lang="en-US" sz="3200" dirty="0" err="1"/>
              <a:t>činnosti</a:t>
            </a:r>
            <a:r>
              <a:rPr lang="en-US" sz="3200" dirty="0"/>
              <a:t>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ověření</a:t>
            </a:r>
            <a:r>
              <a:rPr lang="en-US" sz="3200" dirty="0"/>
              <a:t> a </a:t>
            </a:r>
            <a:r>
              <a:rPr lang="en-US" sz="3200" dirty="0" err="1"/>
              <a:t>uznání</a:t>
            </a:r>
            <a:r>
              <a:rPr lang="en-US" sz="3200" dirty="0"/>
              <a:t> </a:t>
            </a:r>
            <a:r>
              <a:rPr lang="en-US" sz="3200" dirty="0" err="1"/>
              <a:t>takového</a:t>
            </a:r>
            <a:r>
              <a:rPr lang="en-US" sz="3200" dirty="0"/>
              <a:t> </a:t>
            </a:r>
            <a:r>
              <a:rPr lang="en-US" sz="3200" dirty="0" err="1"/>
              <a:t>oprávnění</a:t>
            </a:r>
            <a:r>
              <a:rPr lang="en-US" sz="3200" dirty="0"/>
              <a:t>. V </a:t>
            </a:r>
            <a:r>
              <a:rPr lang="en-US" sz="3200" dirty="0" err="1"/>
              <a:t>našem</a:t>
            </a:r>
            <a:r>
              <a:rPr lang="en-US" sz="3200" dirty="0"/>
              <a:t> </a:t>
            </a:r>
            <a:r>
              <a:rPr lang="en-US" sz="3200" dirty="0" err="1"/>
              <a:t>případě</a:t>
            </a:r>
            <a:r>
              <a:rPr lang="en-US" sz="3200" dirty="0"/>
              <a:t> je to </a:t>
            </a:r>
            <a:r>
              <a:rPr lang="en-US" sz="3200" dirty="0" err="1"/>
              <a:t>oprávnění</a:t>
            </a:r>
            <a:r>
              <a:rPr lang="en-US" sz="3200" dirty="0"/>
              <a:t> </a:t>
            </a:r>
            <a:r>
              <a:rPr lang="en-US" sz="3200" dirty="0" err="1"/>
              <a:t>vzdělávat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svých</a:t>
            </a:r>
            <a:r>
              <a:rPr lang="en-US" sz="3200" dirty="0"/>
              <a:t> </a:t>
            </a:r>
            <a:r>
              <a:rPr lang="en-US" sz="3200" dirty="0" err="1"/>
              <a:t>praxích</a:t>
            </a:r>
            <a:r>
              <a:rPr lang="en-US" sz="3200" dirty="0"/>
              <a:t> </a:t>
            </a:r>
            <a:r>
              <a:rPr lang="en-US" sz="3200" dirty="0" err="1"/>
              <a:t>budoucí</a:t>
            </a:r>
            <a:r>
              <a:rPr lang="en-US" sz="3200" dirty="0"/>
              <a:t> VPL v </a:t>
            </a:r>
            <a:r>
              <a:rPr lang="en-US" sz="3200" dirty="0" err="1"/>
              <a:t>rámci</a:t>
            </a:r>
            <a:r>
              <a:rPr lang="en-US" sz="3200" dirty="0"/>
              <a:t> </a:t>
            </a:r>
            <a:r>
              <a:rPr lang="en-US" sz="3200" dirty="0" err="1"/>
              <a:t>postgraduální</a:t>
            </a:r>
            <a:r>
              <a:rPr lang="en-US" sz="3200" dirty="0"/>
              <a:t> </a:t>
            </a:r>
            <a:r>
              <a:rPr lang="en-US" sz="3200" dirty="0" err="1"/>
              <a:t>výuky</a:t>
            </a:r>
            <a:r>
              <a:rPr lang="en-US" sz="3200" dirty="0"/>
              <a:t> </a:t>
            </a:r>
            <a:r>
              <a:rPr lang="en-US" sz="3200" dirty="0" err="1"/>
              <a:t>lékařů</a:t>
            </a:r>
            <a:r>
              <a:rPr lang="en-US" sz="3200" dirty="0"/>
              <a:t> a </a:t>
            </a:r>
            <a:r>
              <a:rPr lang="en-US" sz="3200" dirty="0" err="1"/>
              <a:t>vést</a:t>
            </a:r>
            <a:r>
              <a:rPr lang="en-US" sz="3200" dirty="0"/>
              <a:t> </a:t>
            </a:r>
            <a:r>
              <a:rPr lang="en-US" sz="3200" dirty="0" err="1"/>
              <a:t>jejich</a:t>
            </a:r>
            <a:r>
              <a:rPr lang="en-US" sz="3200" dirty="0"/>
              <a:t> </a:t>
            </a:r>
            <a:r>
              <a:rPr lang="en-US" sz="3200" dirty="0" err="1"/>
              <a:t>přípravu</a:t>
            </a:r>
            <a:r>
              <a:rPr lang="en-US" sz="3200" dirty="0"/>
              <a:t> k </a:t>
            </a:r>
            <a:r>
              <a:rPr lang="en-US" sz="3200" dirty="0" err="1"/>
              <a:t>atestační</a:t>
            </a:r>
            <a:r>
              <a:rPr lang="en-US" sz="3200" dirty="0"/>
              <a:t> </a:t>
            </a:r>
            <a:r>
              <a:rPr lang="en-US" sz="3200" dirty="0" err="1"/>
              <a:t>zkoušce</a:t>
            </a:r>
            <a:r>
              <a:rPr lang="en-US" sz="3200" dirty="0"/>
              <a:t>. </a:t>
            </a:r>
            <a:endParaRPr lang="cs-CZ" sz="3200" dirty="0"/>
          </a:p>
          <a:p>
            <a:r>
              <a:rPr lang="en-US" sz="3200" dirty="0" err="1"/>
              <a:t>Akreditaci</a:t>
            </a:r>
            <a:r>
              <a:rPr lang="en-US" sz="3200" dirty="0"/>
              <a:t> </a:t>
            </a:r>
            <a:r>
              <a:rPr lang="en-US" sz="3200" dirty="0" err="1"/>
              <a:t>uděluje</a:t>
            </a:r>
            <a:r>
              <a:rPr lang="en-US" sz="3200" dirty="0"/>
              <a:t> MZČR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základě</a:t>
            </a:r>
            <a:r>
              <a:rPr lang="en-US" sz="3200" dirty="0"/>
              <a:t> </a:t>
            </a:r>
            <a:r>
              <a:rPr lang="en-US" sz="3200" dirty="0" err="1"/>
              <a:t>žádosti</a:t>
            </a:r>
            <a:r>
              <a:rPr lang="en-US" sz="3200" dirty="0"/>
              <a:t> VPL, </a:t>
            </a:r>
            <a:r>
              <a:rPr lang="en-US" sz="3200" dirty="0" err="1"/>
              <a:t>který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přeje</a:t>
            </a:r>
            <a:r>
              <a:rPr lang="en-US" sz="3200" dirty="0"/>
              <a:t> </a:t>
            </a:r>
            <a:r>
              <a:rPr lang="en-US" sz="3200" dirty="0" err="1"/>
              <a:t>stát</a:t>
            </a:r>
            <a:r>
              <a:rPr lang="en-US" sz="3200" dirty="0"/>
              <a:t> se </a:t>
            </a:r>
            <a:r>
              <a:rPr lang="en-US" sz="3200" dirty="0" err="1"/>
              <a:t>školitelem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VPL.</a:t>
            </a:r>
            <a:endParaRPr lang="cs-CZ" sz="3200" dirty="0"/>
          </a:p>
          <a:p>
            <a:r>
              <a:rPr lang="en-US" sz="3200" dirty="0"/>
              <a:t>Od 1.5.2019 by </a:t>
            </a:r>
            <a:r>
              <a:rPr lang="en-US" sz="3200" dirty="0" err="1"/>
              <a:t>měla</a:t>
            </a:r>
            <a:r>
              <a:rPr lang="en-US" sz="3200" dirty="0"/>
              <a:t> </a:t>
            </a:r>
            <a:r>
              <a:rPr lang="en-US" sz="3200" dirty="0" err="1"/>
              <a:t>mít</a:t>
            </a:r>
            <a:r>
              <a:rPr lang="en-US" sz="3200" dirty="0"/>
              <a:t> </a:t>
            </a:r>
            <a:r>
              <a:rPr lang="en-US" sz="3200" dirty="0" err="1"/>
              <a:t>všechna</a:t>
            </a:r>
            <a:r>
              <a:rPr lang="en-US" sz="3200" dirty="0"/>
              <a:t> </a:t>
            </a:r>
            <a:r>
              <a:rPr lang="en-US" sz="3200" dirty="0" err="1"/>
              <a:t>pracoviště</a:t>
            </a:r>
            <a:r>
              <a:rPr lang="en-US" sz="3200" dirty="0"/>
              <a:t> </a:t>
            </a:r>
            <a:r>
              <a:rPr lang="en-US" sz="3200" dirty="0" err="1"/>
              <a:t>udělen</a:t>
            </a:r>
            <a:r>
              <a:rPr lang="cs-CZ" sz="3200" dirty="0"/>
              <a:t>o</a:t>
            </a:r>
            <a:r>
              <a:rPr lang="en-US" sz="3200" dirty="0"/>
              <a:t>u </a:t>
            </a:r>
            <a:r>
              <a:rPr lang="en-US" sz="3200" dirty="0" err="1"/>
              <a:t>akreditaci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nové</a:t>
            </a:r>
            <a:r>
              <a:rPr lang="en-US" sz="3200" dirty="0"/>
              <a:t> </a:t>
            </a:r>
            <a:r>
              <a:rPr lang="en-US" sz="3200" dirty="0" err="1"/>
              <a:t>základní</a:t>
            </a:r>
            <a:r>
              <a:rPr lang="en-US" sz="3200" dirty="0"/>
              <a:t> </a:t>
            </a:r>
            <a:r>
              <a:rPr lang="en-US" sz="3200" dirty="0" err="1"/>
              <a:t>kmeny</a:t>
            </a:r>
            <a:r>
              <a:rPr lang="en-US" sz="3200" dirty="0"/>
              <a:t> a VSV (VP 2018)! </a:t>
            </a:r>
            <a:endParaRPr lang="cs-CZ" sz="3200" dirty="0"/>
          </a:p>
          <a:p>
            <a:r>
              <a:rPr lang="cs-CZ" sz="3200" dirty="0"/>
              <a:t>Katalog akreditací MZČR (hledat dle kmene/VSV, ne IČ) </a:t>
            </a:r>
            <a:r>
              <a:rPr lang="cs-CZ" sz="3200" dirty="0">
                <a:hlinkClick r:id="rId2"/>
              </a:rPr>
              <a:t>https://akreditace.mzcr.cz/akreditace/index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4446E6-0DD8-E592-E7E6-5714DED59DAF}"/>
                  </a:ext>
                </a:extLst>
              </p14:cNvPr>
              <p14:cNvContentPartPr/>
              <p14:nvPr/>
            </p14:nvContentPartPr>
            <p14:xfrm>
              <a:off x="5181028" y="5285537"/>
              <a:ext cx="4373640" cy="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4446E6-0DD8-E592-E7E6-5714DED59D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1388" y="5105537"/>
                <a:ext cx="45532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F67E32-C4B7-6807-3EE3-57F7E54629A6}"/>
                  </a:ext>
                </a:extLst>
              </p14:cNvPr>
              <p14:cNvContentPartPr/>
              <p14:nvPr/>
            </p14:nvContentPartPr>
            <p14:xfrm>
              <a:off x="5044588" y="5331977"/>
              <a:ext cx="214920" cy="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F67E32-C4B7-6807-3EE3-57F7E54629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4588" y="5151977"/>
                <a:ext cx="39456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55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4295-9C39-4CEB-A735-BAF03D62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najdu školitele: rekvalifikanti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E8C5-1BBE-4AEA-9E89-82DD5848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Jsem</a:t>
            </a:r>
            <a:r>
              <a:rPr lang="en-US" sz="3200" dirty="0"/>
              <a:t>-li </a:t>
            </a:r>
            <a:r>
              <a:rPr lang="en-US" sz="3200" dirty="0" err="1"/>
              <a:t>lékař</a:t>
            </a:r>
            <a:r>
              <a:rPr lang="en-US" sz="3200" dirty="0"/>
              <a:t>, </a:t>
            </a:r>
            <a:r>
              <a:rPr lang="en-US" sz="3200" dirty="0" err="1"/>
              <a:t>který</a:t>
            </a:r>
            <a:r>
              <a:rPr lang="en-US" sz="3200" dirty="0"/>
              <a:t> </a:t>
            </a:r>
            <a:r>
              <a:rPr lang="en-US" sz="3200" dirty="0" err="1"/>
              <a:t>má</a:t>
            </a:r>
            <a:r>
              <a:rPr lang="en-US" sz="3200" dirty="0"/>
              <a:t> </a:t>
            </a:r>
            <a:r>
              <a:rPr lang="en-US" sz="3200" dirty="0" err="1"/>
              <a:t>již</a:t>
            </a:r>
            <a:r>
              <a:rPr lang="en-US" sz="3200" dirty="0"/>
              <a:t> </a:t>
            </a:r>
            <a:r>
              <a:rPr lang="en-US" sz="3200" dirty="0" err="1"/>
              <a:t>alespoň</a:t>
            </a:r>
            <a:r>
              <a:rPr lang="en-US" sz="3200" dirty="0"/>
              <a:t> v 1 </a:t>
            </a:r>
            <a:r>
              <a:rPr lang="en-US" sz="3200" dirty="0" err="1"/>
              <a:t>lék</a:t>
            </a:r>
            <a:r>
              <a:rPr lang="en-US" sz="3200" dirty="0"/>
              <a:t>. </a:t>
            </a:r>
            <a:r>
              <a:rPr lang="en-US" sz="3200" dirty="0" err="1"/>
              <a:t>oboru</a:t>
            </a:r>
            <a:r>
              <a:rPr lang="en-US" sz="3200" dirty="0"/>
              <a:t> spec. </a:t>
            </a:r>
            <a:r>
              <a:rPr lang="en-US" sz="3200" dirty="0" err="1"/>
              <a:t>způsobilost</a:t>
            </a:r>
            <a:r>
              <a:rPr lang="en-US" sz="3200" dirty="0"/>
              <a:t> (=1 </a:t>
            </a:r>
            <a:r>
              <a:rPr lang="en-US" sz="3200" dirty="0" err="1"/>
              <a:t>atestaci</a:t>
            </a:r>
            <a:r>
              <a:rPr lang="en-US" sz="3200" dirty="0"/>
              <a:t>), </a:t>
            </a: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zák</a:t>
            </a:r>
            <a:r>
              <a:rPr lang="en-US" sz="3200" dirty="0"/>
              <a:t>. </a:t>
            </a:r>
            <a:r>
              <a:rPr lang="en-US" sz="3200" dirty="0" err="1"/>
              <a:t>práce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>
                <a:highlight>
                  <a:srgbClr val="FFFF00"/>
                </a:highlight>
              </a:rPr>
              <a:t>kvalifikaci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prohlubuji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a </a:t>
            </a:r>
            <a:r>
              <a:rPr lang="en-US" sz="3200" dirty="0" err="1"/>
              <a:t>pak</a:t>
            </a:r>
            <a:r>
              <a:rPr lang="en-US" sz="3200" dirty="0"/>
              <a:t> </a:t>
            </a:r>
            <a:r>
              <a:rPr lang="en-US" sz="3200" dirty="0" err="1">
                <a:highlight>
                  <a:srgbClr val="FFFF00"/>
                </a:highlight>
              </a:rPr>
              <a:t>nemám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nárok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na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tzv</a:t>
            </a:r>
            <a:r>
              <a:rPr lang="en-US" sz="3200" dirty="0">
                <a:highlight>
                  <a:srgbClr val="FFFF00"/>
                </a:highlight>
              </a:rPr>
              <a:t>. </a:t>
            </a:r>
            <a:r>
              <a:rPr lang="en-US" sz="3200" dirty="0" err="1">
                <a:highlight>
                  <a:srgbClr val="FFFF00"/>
                </a:highlight>
              </a:rPr>
              <a:t>rezidenční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místo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(RM). </a:t>
            </a:r>
            <a:r>
              <a:rPr lang="cs-CZ" sz="3200" dirty="0"/>
              <a:t>To</a:t>
            </a:r>
            <a:r>
              <a:rPr lang="en-US" sz="3200" dirty="0"/>
              <a:t> </a:t>
            </a:r>
            <a:r>
              <a:rPr lang="en-US" sz="3200" dirty="0" err="1"/>
              <a:t>znamená</a:t>
            </a:r>
            <a:r>
              <a:rPr lang="en-US" sz="3200" dirty="0"/>
              <a:t>, </a:t>
            </a:r>
            <a:r>
              <a:rPr lang="en-US" sz="3200" dirty="0" err="1"/>
              <a:t>že</a:t>
            </a:r>
            <a:r>
              <a:rPr lang="en-US" sz="3200" dirty="0"/>
              <a:t> </a:t>
            </a:r>
            <a:r>
              <a:rPr lang="en-US" sz="3200" dirty="0" err="1"/>
              <a:t>můj</a:t>
            </a:r>
            <a:r>
              <a:rPr lang="en-US" sz="3200" dirty="0"/>
              <a:t> </a:t>
            </a:r>
            <a:r>
              <a:rPr lang="en-US" sz="3200" dirty="0" err="1"/>
              <a:t>školitel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moji</a:t>
            </a:r>
            <a:r>
              <a:rPr lang="en-US" sz="3200" dirty="0"/>
              <a:t> </a:t>
            </a:r>
            <a:r>
              <a:rPr lang="en-US" sz="3200" dirty="0" err="1"/>
              <a:t>výuku</a:t>
            </a:r>
            <a:r>
              <a:rPr lang="en-US" sz="3200" dirty="0"/>
              <a:t> </a:t>
            </a:r>
            <a:r>
              <a:rPr lang="en-US" sz="3200" dirty="0" err="1"/>
              <a:t>nemůže</a:t>
            </a:r>
            <a:r>
              <a:rPr lang="en-US" sz="3200" dirty="0"/>
              <a:t> </a:t>
            </a:r>
            <a:r>
              <a:rPr lang="en-US" sz="3200" dirty="0" err="1"/>
              <a:t>žádat</a:t>
            </a:r>
            <a:r>
              <a:rPr lang="en-US" sz="3200" dirty="0"/>
              <a:t> o </a:t>
            </a:r>
            <a:r>
              <a:rPr lang="en-US" sz="3200" dirty="0" err="1"/>
              <a:t>dotaci</a:t>
            </a:r>
            <a:r>
              <a:rPr lang="en-US" sz="3200" dirty="0"/>
              <a:t> ze </a:t>
            </a:r>
            <a:r>
              <a:rPr lang="en-US" sz="3200" dirty="0" err="1"/>
              <a:t>státního</a:t>
            </a:r>
            <a:r>
              <a:rPr lang="en-US" sz="3200" dirty="0"/>
              <a:t> </a:t>
            </a:r>
            <a:r>
              <a:rPr lang="en-US" sz="3200" dirty="0" err="1"/>
              <a:t>rozpočtu</a:t>
            </a:r>
            <a:r>
              <a:rPr lang="en-US" sz="3200" dirty="0"/>
              <a:t>. V </a:t>
            </a:r>
            <a:r>
              <a:rPr lang="en-US" sz="3200" dirty="0" err="1"/>
              <a:t>tomto</a:t>
            </a:r>
            <a:r>
              <a:rPr lang="en-US" sz="3200" dirty="0"/>
              <a:t> </a:t>
            </a:r>
            <a:r>
              <a:rPr lang="en-US" sz="3200" dirty="0" err="1"/>
              <a:t>případě</a:t>
            </a:r>
            <a:r>
              <a:rPr lang="en-US" sz="3200" dirty="0"/>
              <a:t> </a:t>
            </a:r>
            <a:r>
              <a:rPr lang="en-US" sz="3200" dirty="0" err="1"/>
              <a:t>hovoříme</a:t>
            </a:r>
            <a:r>
              <a:rPr lang="en-US" sz="3200" dirty="0"/>
              <a:t> o </a:t>
            </a:r>
            <a:r>
              <a:rPr lang="en-US" sz="3200" dirty="0" err="1"/>
              <a:t>tzv</a:t>
            </a:r>
            <a:r>
              <a:rPr lang="en-US" sz="3200" dirty="0"/>
              <a:t>. </a:t>
            </a:r>
            <a:r>
              <a:rPr lang="en-US" sz="3200" dirty="0" err="1"/>
              <a:t>rekvalifikantech</a:t>
            </a:r>
            <a:r>
              <a:rPr lang="en-US" sz="3200" dirty="0"/>
              <a:t>. Tito </a:t>
            </a:r>
            <a:r>
              <a:rPr lang="en-US" sz="3200" dirty="0" err="1"/>
              <a:t>lékaři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hledají</a:t>
            </a:r>
            <a:r>
              <a:rPr lang="en-US" sz="3200" dirty="0"/>
              <a:t> </a:t>
            </a:r>
            <a:r>
              <a:rPr lang="en-US" sz="3200" dirty="0" err="1"/>
              <a:t>tedy</a:t>
            </a:r>
            <a:r>
              <a:rPr lang="en-US" sz="3200" dirty="0"/>
              <a:t> </a:t>
            </a:r>
            <a:r>
              <a:rPr lang="en-US" sz="3200" dirty="0" err="1"/>
              <a:t>svého</a:t>
            </a:r>
            <a:r>
              <a:rPr lang="en-US" sz="3200" dirty="0"/>
              <a:t> </a:t>
            </a:r>
            <a:r>
              <a:rPr lang="en-US" sz="3200" dirty="0" err="1"/>
              <a:t>školitele</a:t>
            </a:r>
            <a:r>
              <a:rPr lang="en-US" sz="3200" dirty="0"/>
              <a:t> </a:t>
            </a:r>
            <a:r>
              <a:rPr lang="en-US" sz="3200" dirty="0" err="1"/>
              <a:t>mimo</a:t>
            </a:r>
            <a:r>
              <a:rPr lang="en-US" sz="3200" dirty="0"/>
              <a:t> </a:t>
            </a:r>
            <a:r>
              <a:rPr lang="en-US" sz="3200" dirty="0" err="1"/>
              <a:t>systém</a:t>
            </a:r>
            <a:r>
              <a:rPr lang="en-US" sz="3200" dirty="0"/>
              <a:t> RM. </a:t>
            </a:r>
            <a:r>
              <a:rPr lang="en-US" sz="3200" dirty="0" err="1"/>
              <a:t>Jejich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školitel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tedy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musí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akreditaci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příslušný</a:t>
            </a:r>
            <a:r>
              <a:rPr lang="en-US" sz="3200" dirty="0">
                <a:solidFill>
                  <a:srgbClr val="FF0000"/>
                </a:solidFill>
              </a:rPr>
              <a:t> VP</a:t>
            </a:r>
            <a:r>
              <a:rPr lang="en-US" sz="3200" dirty="0"/>
              <a:t>, ale </a:t>
            </a:r>
            <a:r>
              <a:rPr lang="en-US" sz="3200" dirty="0" err="1"/>
              <a:t>nemusí</a:t>
            </a:r>
            <a:r>
              <a:rPr lang="en-US" sz="3200" dirty="0"/>
              <a:t> </a:t>
            </a:r>
            <a:r>
              <a:rPr lang="en-US" sz="3200" dirty="0" err="1"/>
              <a:t>mít</a:t>
            </a:r>
            <a:r>
              <a:rPr lang="en-US" sz="3200" dirty="0"/>
              <a:t> </a:t>
            </a:r>
            <a:r>
              <a:rPr lang="en-US" sz="3200" dirty="0" err="1"/>
              <a:t>přidělen</a:t>
            </a:r>
            <a:r>
              <a:rPr lang="cs-CZ" sz="3200" dirty="0"/>
              <a:t>o</a:t>
            </a:r>
            <a:r>
              <a:rPr lang="en-US" sz="3200" dirty="0"/>
              <a:t>u </a:t>
            </a:r>
            <a:r>
              <a:rPr lang="en-US" sz="3200" dirty="0" err="1"/>
              <a:t>dotaci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RM. </a:t>
            </a:r>
            <a:endParaRPr lang="cs-CZ" sz="3200" dirty="0"/>
          </a:p>
          <a:p>
            <a:r>
              <a:rPr lang="cs-CZ" sz="3200" dirty="0"/>
              <a:t>Některé kraje (např. Karlovarský, Ústecký) přispívají školencům i školitelům v oboru VPL včetně lékařů s atestací</a:t>
            </a:r>
          </a:p>
          <a:p>
            <a:r>
              <a:rPr lang="cs-CZ" sz="3200" dirty="0"/>
              <a:t>! Výše úvazku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852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938E-9EB0-5087-2653-52C4DD5F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9B9D0-DC30-56CE-6DFC-92EED4739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9</a:t>
            </a:r>
            <a:r>
              <a:rPr lang="en-US" dirty="0"/>
              <a:t>:00 - 1</a:t>
            </a:r>
            <a:r>
              <a:rPr lang="cs-CZ" dirty="0"/>
              <a:t>0</a:t>
            </a:r>
            <a:r>
              <a:rPr lang="en-US" dirty="0"/>
              <a:t>:30</a:t>
            </a:r>
            <a:r>
              <a:rPr lang="cs-CZ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problematika</a:t>
            </a:r>
            <a:r>
              <a:rPr lang="en-US" dirty="0"/>
              <a:t> v </a:t>
            </a:r>
            <a:r>
              <a:rPr lang="en-US" dirty="0" err="1"/>
              <a:t>ordinaci</a:t>
            </a:r>
            <a:r>
              <a:rPr lang="en-US" dirty="0"/>
              <a:t> VPL</a:t>
            </a:r>
            <a:r>
              <a:rPr lang="cs-CZ" dirty="0"/>
              <a:t>, </a:t>
            </a:r>
            <a:r>
              <a:rPr lang="en-US" dirty="0"/>
              <a:t>Mgr. Jakub UHER</a:t>
            </a:r>
            <a:endParaRPr lang="cs-CZ" dirty="0"/>
          </a:p>
          <a:p>
            <a:r>
              <a:rPr lang="en-US" dirty="0"/>
              <a:t>1</a:t>
            </a:r>
            <a:r>
              <a:rPr lang="cs-CZ" dirty="0"/>
              <a:t>0</a:t>
            </a:r>
            <a:r>
              <a:rPr lang="en-US" dirty="0"/>
              <a:t>:</a:t>
            </a:r>
            <a:r>
              <a:rPr lang="cs-CZ" dirty="0"/>
              <a:t>3</a:t>
            </a:r>
            <a:r>
              <a:rPr lang="en-US" dirty="0"/>
              <a:t>0 </a:t>
            </a:r>
            <a:r>
              <a:rPr lang="cs-CZ" dirty="0"/>
              <a:t>–</a:t>
            </a:r>
            <a:r>
              <a:rPr lang="en-US" dirty="0"/>
              <a:t> 12:00</a:t>
            </a:r>
            <a:r>
              <a:rPr lang="cs-CZ" dirty="0"/>
              <a:t> </a:t>
            </a:r>
            <a:r>
              <a:rPr lang="en-US" dirty="0" err="1"/>
              <a:t>Kardiovaskulární</a:t>
            </a:r>
            <a:r>
              <a:rPr lang="en-US" dirty="0"/>
              <a:t> </a:t>
            </a:r>
            <a:r>
              <a:rPr lang="en-US" dirty="0" err="1"/>
              <a:t>prevence</a:t>
            </a:r>
            <a:r>
              <a:rPr lang="en-US" dirty="0"/>
              <a:t>, </a:t>
            </a:r>
            <a:r>
              <a:rPr lang="en-US" dirty="0" err="1"/>
              <a:t>dyslipidémie</a:t>
            </a:r>
            <a:r>
              <a:rPr lang="en-US" dirty="0"/>
              <a:t>, management </a:t>
            </a:r>
            <a:r>
              <a:rPr lang="en-US" dirty="0" err="1"/>
              <a:t>MUDr</a:t>
            </a:r>
            <a:r>
              <a:rPr lang="en-US" dirty="0"/>
              <a:t>. Jáchym BEDNÁŘ</a:t>
            </a:r>
            <a:endParaRPr lang="cs-CZ" dirty="0"/>
          </a:p>
          <a:p>
            <a:r>
              <a:rPr lang="cs-CZ" dirty="0"/>
              <a:t>12:00 – 13:00 oběd</a:t>
            </a:r>
          </a:p>
          <a:p>
            <a:r>
              <a:rPr lang="cs-CZ" dirty="0"/>
              <a:t>13:00 – 14:15 Vzdělávací program VPL, aktuality z IPVZ, MUDr. Ludmila BEZDÍČKOVÁ</a:t>
            </a:r>
          </a:p>
          <a:p>
            <a:r>
              <a:rPr lang="en-US" dirty="0"/>
              <a:t>14:30 - 16:00 PLS </a:t>
            </a:r>
            <a:r>
              <a:rPr lang="en-US" dirty="0" err="1"/>
              <a:t>problematika</a:t>
            </a:r>
            <a:r>
              <a:rPr lang="en-US" dirty="0"/>
              <a:t> v </a:t>
            </a:r>
            <a:r>
              <a:rPr lang="en-US" dirty="0" err="1"/>
              <a:t>aktuálním</a:t>
            </a:r>
            <a:r>
              <a:rPr lang="en-US" dirty="0"/>
              <a:t> </a:t>
            </a:r>
            <a:r>
              <a:rPr lang="en-US" dirty="0" err="1"/>
              <a:t>přehledu</a:t>
            </a:r>
            <a:r>
              <a:rPr lang="cs-CZ" dirty="0"/>
              <a:t>, </a:t>
            </a:r>
            <a:r>
              <a:rPr lang="en-US" dirty="0" err="1"/>
              <a:t>MUDr</a:t>
            </a:r>
            <a:r>
              <a:rPr lang="en-US" dirty="0"/>
              <a:t>. Ilona KRÁLOVÁ</a:t>
            </a:r>
          </a:p>
        </p:txBody>
      </p:sp>
    </p:spTree>
    <p:extLst>
      <p:ext uri="{BB962C8B-B14F-4D97-AF65-F5344CB8AC3E}">
        <p14:creationId xmlns:p14="http://schemas.microsoft.com/office/powerpoint/2010/main" val="2841123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BE8B-B012-45D5-B2F4-926C22F2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najdu školitele: lékaři bez atestace, 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B3D4-F013-4D92-888E-92173D6AA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en-US" dirty="0" err="1"/>
              <a:t>ostgraduálním</a:t>
            </a:r>
            <a:r>
              <a:rPr lang="en-US" dirty="0"/>
              <a:t> </a:t>
            </a:r>
            <a:r>
              <a:rPr lang="en-US" dirty="0" err="1"/>
              <a:t>studiem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zvyšuji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kvalifikaci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mohu</a:t>
            </a:r>
            <a:r>
              <a:rPr lang="en-US" dirty="0">
                <a:highlight>
                  <a:srgbClr val="FFFF00"/>
                </a:highlight>
              </a:rPr>
              <a:t> se </a:t>
            </a:r>
            <a:r>
              <a:rPr lang="en-US" dirty="0" err="1">
                <a:highlight>
                  <a:srgbClr val="FFFF00"/>
                </a:highlight>
              </a:rPr>
              <a:t>ucházet</a:t>
            </a:r>
            <a:r>
              <a:rPr lang="en-US" dirty="0">
                <a:highlight>
                  <a:srgbClr val="FFFF00"/>
                </a:highlight>
              </a:rPr>
              <a:t> o </a:t>
            </a:r>
            <a:r>
              <a:rPr lang="en-US" dirty="0" err="1">
                <a:highlight>
                  <a:srgbClr val="FFFF00"/>
                </a:highlight>
              </a:rPr>
              <a:t>tzv</a:t>
            </a:r>
            <a:r>
              <a:rPr lang="en-US" dirty="0">
                <a:highlight>
                  <a:srgbClr val="FFFF00"/>
                </a:highlight>
              </a:rPr>
              <a:t>. </a:t>
            </a:r>
            <a:r>
              <a:rPr lang="en-US" dirty="0" err="1">
                <a:highlight>
                  <a:srgbClr val="FFFF00"/>
                </a:highlight>
              </a:rPr>
              <a:t>rezidenční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místo</a:t>
            </a:r>
            <a:r>
              <a:rPr lang="en-US" dirty="0">
                <a:highlight>
                  <a:srgbClr val="FFFF00"/>
                </a:highlight>
              </a:rPr>
              <a:t> (RM)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školitel</a:t>
            </a:r>
            <a:r>
              <a:rPr lang="en-US" dirty="0"/>
              <a:t> </a:t>
            </a:r>
            <a:r>
              <a:rPr lang="en-US" dirty="0" err="1"/>
              <a:t>dostal</a:t>
            </a:r>
            <a:r>
              <a:rPr lang="en-US" dirty="0"/>
              <a:t> </a:t>
            </a:r>
            <a:r>
              <a:rPr lang="en-US" dirty="0" err="1"/>
              <a:t>přidělen</a:t>
            </a:r>
            <a:r>
              <a:rPr lang="cs-CZ" dirty="0"/>
              <a:t>o</a:t>
            </a:r>
            <a:r>
              <a:rPr lang="en-US" dirty="0"/>
              <a:t>u </a:t>
            </a:r>
            <a:r>
              <a:rPr lang="en-US" dirty="0" err="1"/>
              <a:t>dotaci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státního</a:t>
            </a:r>
            <a:r>
              <a:rPr lang="en-US" dirty="0"/>
              <a:t> </a:t>
            </a:r>
            <a:r>
              <a:rPr lang="en-US" dirty="0" err="1"/>
              <a:t>rozpočtu</a:t>
            </a:r>
            <a:r>
              <a:rPr lang="en-US" dirty="0"/>
              <a:t>. </a:t>
            </a:r>
            <a:r>
              <a:rPr lang="en-US" dirty="0" err="1"/>
              <a:t>Akreditovaní</a:t>
            </a:r>
            <a:r>
              <a:rPr lang="en-US" dirty="0"/>
              <a:t> </a:t>
            </a:r>
            <a:r>
              <a:rPr lang="en-US" dirty="0" err="1"/>
              <a:t>školitelé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žádat</a:t>
            </a:r>
            <a:r>
              <a:rPr lang="en-US" dirty="0"/>
              <a:t> MZČR o </a:t>
            </a:r>
            <a:r>
              <a:rPr lang="en-US" dirty="0" err="1"/>
              <a:t>dotaci</a:t>
            </a:r>
            <a:r>
              <a:rPr lang="en-US" dirty="0"/>
              <a:t> ze </a:t>
            </a:r>
            <a:r>
              <a:rPr lang="en-US" dirty="0" err="1"/>
              <a:t>státního</a:t>
            </a:r>
            <a:r>
              <a:rPr lang="en-US" dirty="0"/>
              <a:t> </a:t>
            </a:r>
            <a:r>
              <a:rPr lang="en-US" dirty="0" err="1"/>
              <a:t>rozpočtu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jaře</a:t>
            </a:r>
            <a:r>
              <a:rPr lang="en-US" dirty="0"/>
              <a:t> do </a:t>
            </a:r>
            <a:r>
              <a:rPr lang="en-US" dirty="0" err="1"/>
              <a:t>poloviny</a:t>
            </a:r>
            <a:r>
              <a:rPr lang="en-US" dirty="0"/>
              <a:t> </a:t>
            </a:r>
            <a:r>
              <a:rPr lang="en-US" dirty="0" err="1"/>
              <a:t>března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Metodika RM 2025 </a:t>
            </a:r>
            <a:r>
              <a:rPr lang="cs-CZ" dirty="0">
                <a:hlinkClick r:id="rId2"/>
              </a:rPr>
              <a:t>https://mzd.gov.cz/category/veda-a-lekarska-povolani/rezidencni-mista-lekari/rm-2025/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34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8700-992B-45DA-93A5-4A4D83C3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s akreditacemi a 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3685-A19E-4D78-B3D8-30AF77A43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IPVZ: odd. RM: </a:t>
            </a:r>
            <a:r>
              <a:rPr lang="cs-CZ" sz="3200" dirty="0"/>
              <a:t>Mgr. Monika Vlčková, MBA, </a:t>
            </a:r>
            <a:r>
              <a:rPr lang="en-US" sz="3200" dirty="0"/>
              <a:t>Ing. Iva </a:t>
            </a:r>
            <a:r>
              <a:rPr lang="en-US" sz="3200" dirty="0" err="1"/>
              <a:t>Urbancová</a:t>
            </a:r>
            <a:r>
              <a:rPr lang="cs-CZ" sz="3200" dirty="0"/>
              <a:t>, Bc. Martin Mecerod</a:t>
            </a:r>
          </a:p>
          <a:p>
            <a:r>
              <a:rPr lang="cs-CZ" sz="3200" dirty="0"/>
              <a:t>monika.vlckova</a:t>
            </a:r>
            <a:r>
              <a:rPr lang="en-US" sz="3200" dirty="0"/>
              <a:t> @ipvz.cz</a:t>
            </a:r>
            <a:r>
              <a:rPr lang="cs-CZ" sz="3200" dirty="0"/>
              <a:t>, iva.</a:t>
            </a:r>
            <a:r>
              <a:rPr lang="en-US" sz="3200" dirty="0"/>
              <a:t>urbancova@ipvz.cz</a:t>
            </a:r>
            <a:r>
              <a:rPr lang="cs-CZ" sz="3200" dirty="0"/>
              <a:t>, martin.mecerod</a:t>
            </a:r>
            <a:r>
              <a:rPr lang="en-US" sz="3200" dirty="0"/>
              <a:t> @ipvz.cz 271 019 386</a:t>
            </a:r>
            <a:endParaRPr lang="cs-CZ" sz="3200" dirty="0"/>
          </a:p>
          <a:p>
            <a:r>
              <a:rPr lang="en-US" sz="3200" dirty="0"/>
              <a:t>web: SVL JEP a SPL ČR </a:t>
            </a:r>
            <a:r>
              <a:rPr lang="cs-CZ" sz="3200" dirty="0"/>
              <a:t>(SOSPL)</a:t>
            </a:r>
          </a:p>
          <a:p>
            <a:r>
              <a:rPr lang="cs-CZ" sz="3200" dirty="0"/>
              <a:t>Změna RM a školitele?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39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0F41-6884-4645-89F1-E275CF80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Výběrové řízení na 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A29A-4332-41C7-9208-38DC89E48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Úspěšní</a:t>
            </a:r>
            <a:r>
              <a:rPr lang="en-US" sz="3200" dirty="0"/>
              <a:t> </a:t>
            </a:r>
            <a:r>
              <a:rPr lang="en-US" sz="3200" dirty="0" err="1"/>
              <a:t>žadatelé</a:t>
            </a:r>
            <a:r>
              <a:rPr lang="cs-CZ" sz="3200" dirty="0"/>
              <a:t> budou zveřejněni na webu MZČR a odkaz sdílen na webu SVL i SPL počátkem června,</a:t>
            </a:r>
            <a:r>
              <a:rPr lang="en-US" sz="3200" dirty="0"/>
              <a:t> </a:t>
            </a:r>
            <a:r>
              <a:rPr lang="cs-CZ" sz="3200" dirty="0"/>
              <a:t>školící ZZ musí</a:t>
            </a:r>
            <a:r>
              <a:rPr lang="en-US" sz="3200" dirty="0"/>
              <a:t> do 14ti </a:t>
            </a:r>
            <a:r>
              <a:rPr lang="en-US" sz="3200" dirty="0" err="1"/>
              <a:t>dnů</a:t>
            </a:r>
            <a:r>
              <a:rPr lang="en-US" sz="3200" dirty="0"/>
              <a:t> od </a:t>
            </a:r>
            <a:r>
              <a:rPr lang="en-US" sz="3200" dirty="0" err="1"/>
              <a:t>zveřejnění</a:t>
            </a:r>
            <a:r>
              <a:rPr lang="en-US" sz="3200" dirty="0"/>
              <a:t> </a:t>
            </a:r>
            <a:r>
              <a:rPr lang="en-US" sz="3200" dirty="0" err="1"/>
              <a:t>vyhlásit</a:t>
            </a:r>
            <a:r>
              <a:rPr lang="en-US" sz="3200" dirty="0"/>
              <a:t> </a:t>
            </a:r>
            <a:r>
              <a:rPr lang="en-US" sz="3200" dirty="0" err="1"/>
              <a:t>výběrové</a:t>
            </a:r>
            <a:r>
              <a:rPr lang="en-US" sz="3200" dirty="0"/>
              <a:t> </a:t>
            </a:r>
            <a:r>
              <a:rPr lang="en-US" sz="3200" dirty="0" err="1"/>
              <a:t>řízení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schválená</a:t>
            </a:r>
            <a:r>
              <a:rPr lang="en-US" sz="3200" dirty="0"/>
              <a:t> RM</a:t>
            </a:r>
            <a:r>
              <a:rPr lang="cs-CZ" sz="3200" dirty="0"/>
              <a:t> a</a:t>
            </a:r>
            <a:r>
              <a:rPr lang="en-US" sz="3200" dirty="0"/>
              <a:t> </a:t>
            </a:r>
            <a:r>
              <a:rPr lang="en-US" sz="3200" dirty="0" err="1"/>
              <a:t>oznámit</a:t>
            </a:r>
            <a:r>
              <a:rPr lang="en-US" sz="3200" dirty="0"/>
              <a:t> to MZČR.</a:t>
            </a:r>
            <a:endParaRPr lang="cs-CZ" sz="3200" dirty="0"/>
          </a:p>
          <a:p>
            <a:r>
              <a:rPr lang="en-US" sz="3200" dirty="0" err="1"/>
              <a:t>Absolventi</a:t>
            </a:r>
            <a:r>
              <a:rPr lang="cs-CZ" sz="3200" dirty="0"/>
              <a:t> i již se vzdělávající VPL bez dosažené atestace v jakémkoliv oboru specializace</a:t>
            </a:r>
            <a:r>
              <a:rPr lang="en-US" sz="3200" dirty="0"/>
              <a:t> se </a:t>
            </a:r>
            <a:r>
              <a:rPr lang="en-US" sz="3200" dirty="0" err="1"/>
              <a:t>mohou</a:t>
            </a:r>
            <a:r>
              <a:rPr lang="en-US" sz="3200" dirty="0"/>
              <a:t> </a:t>
            </a:r>
            <a:r>
              <a:rPr lang="en-US" sz="3200" dirty="0" err="1"/>
              <a:t>přihlásit</a:t>
            </a:r>
            <a:r>
              <a:rPr lang="en-US" sz="3200" dirty="0"/>
              <a:t> do </a:t>
            </a:r>
            <a:r>
              <a:rPr lang="en-US" sz="3200" dirty="0" err="1"/>
              <a:t>těchto</a:t>
            </a:r>
            <a:r>
              <a:rPr lang="en-US" sz="3200" dirty="0"/>
              <a:t> </a:t>
            </a:r>
            <a:r>
              <a:rPr lang="en-US" sz="3200" dirty="0" err="1"/>
              <a:t>výběrových</a:t>
            </a:r>
            <a:r>
              <a:rPr lang="en-US" sz="3200" dirty="0"/>
              <a:t> </a:t>
            </a:r>
            <a:r>
              <a:rPr lang="en-US" sz="3200" dirty="0" err="1"/>
              <a:t>řízení</a:t>
            </a:r>
            <a:r>
              <a:rPr lang="cs-CZ" sz="3200" dirty="0"/>
              <a:t>.</a:t>
            </a:r>
          </a:p>
          <a:p>
            <a:r>
              <a:rPr lang="cs-CZ" sz="3200" dirty="0"/>
              <a:t>Předpokladem je ukončení LF a zařazení do oboru VPL.</a:t>
            </a:r>
          </a:p>
        </p:txBody>
      </p:sp>
    </p:spTree>
    <p:extLst>
      <p:ext uri="{BB962C8B-B14F-4D97-AF65-F5344CB8AC3E}">
        <p14:creationId xmlns:p14="http://schemas.microsoft.com/office/powerpoint/2010/main" val="3985926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67C-CD8B-49A2-B78E-72B781BC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Dokumenty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en-US" dirty="0"/>
              <a:t> k </a:t>
            </a:r>
            <a:r>
              <a:rPr lang="en-US" dirty="0" err="1"/>
              <a:t>přihlášení</a:t>
            </a:r>
            <a:r>
              <a:rPr lang="en-US" dirty="0"/>
              <a:t> se do </a:t>
            </a:r>
            <a:r>
              <a:rPr lang="en-US" dirty="0" err="1"/>
              <a:t>výběrového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rezidenta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0575-A13A-4E78-B190-9A224513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osobní</a:t>
            </a:r>
            <a:r>
              <a:rPr lang="en-US" sz="3200" dirty="0"/>
              <a:t> </a:t>
            </a:r>
            <a:r>
              <a:rPr lang="en-US" sz="3200" dirty="0" err="1"/>
              <a:t>dotazník</a:t>
            </a:r>
            <a:r>
              <a:rPr lang="en-US" sz="3200" dirty="0"/>
              <a:t> </a:t>
            </a:r>
            <a:r>
              <a:rPr lang="en-US" sz="3200" dirty="0" err="1"/>
              <a:t>rezidenta</a:t>
            </a:r>
            <a:r>
              <a:rPr lang="en-US" sz="3200" dirty="0"/>
              <a:t> + </a:t>
            </a:r>
            <a:r>
              <a:rPr lang="en-US" sz="3200" dirty="0" err="1"/>
              <a:t>potvrzení</a:t>
            </a:r>
            <a:r>
              <a:rPr lang="en-US" sz="3200" dirty="0"/>
              <a:t> o </a:t>
            </a:r>
            <a:r>
              <a:rPr lang="en-US" sz="3200" dirty="0" err="1"/>
              <a:t>zařazení</a:t>
            </a:r>
            <a:r>
              <a:rPr lang="en-US" sz="3200" dirty="0"/>
              <a:t> do </a:t>
            </a:r>
            <a:r>
              <a:rPr lang="en-US" sz="3200" dirty="0" err="1"/>
              <a:t>oboru</a:t>
            </a:r>
            <a:r>
              <a:rPr lang="en-US" sz="3200" dirty="0"/>
              <a:t> VPL + </a:t>
            </a:r>
            <a:r>
              <a:rPr lang="en-US" sz="3200" dirty="0" err="1"/>
              <a:t>lék</a:t>
            </a:r>
            <a:r>
              <a:rPr lang="en-US" sz="3200" dirty="0"/>
              <a:t>. </a:t>
            </a:r>
            <a:r>
              <a:rPr lang="en-US" sz="3200" dirty="0" err="1"/>
              <a:t>posudek</a:t>
            </a:r>
            <a:r>
              <a:rPr lang="en-US" sz="3200" dirty="0"/>
              <a:t> o </a:t>
            </a:r>
            <a:r>
              <a:rPr lang="en-US" sz="3200" dirty="0" err="1"/>
              <a:t>zdrav</a:t>
            </a:r>
            <a:r>
              <a:rPr lang="en-US" sz="3200" dirty="0"/>
              <a:t>. </a:t>
            </a:r>
            <a:r>
              <a:rPr lang="en-US" sz="3200" dirty="0" err="1"/>
              <a:t>způsobilosti</a:t>
            </a:r>
            <a:r>
              <a:rPr lang="en-US" sz="3200" dirty="0"/>
              <a:t> + </a:t>
            </a:r>
            <a:r>
              <a:rPr lang="en-US" sz="3200" dirty="0" err="1"/>
              <a:t>výpis</a:t>
            </a:r>
            <a:r>
              <a:rPr lang="en-US" sz="3200" dirty="0"/>
              <a:t> z </a:t>
            </a:r>
            <a:r>
              <a:rPr lang="en-US" sz="3200" dirty="0" err="1"/>
              <a:t>rejstříku</a:t>
            </a:r>
            <a:r>
              <a:rPr lang="en-US" sz="3200" dirty="0"/>
              <a:t> </a:t>
            </a:r>
            <a:r>
              <a:rPr lang="en-US" sz="3200" dirty="0" err="1"/>
              <a:t>trestů</a:t>
            </a:r>
            <a:r>
              <a:rPr lang="en-US" sz="3200" dirty="0"/>
              <a:t> + </a:t>
            </a:r>
            <a:r>
              <a:rPr lang="en-US" sz="3200" dirty="0" err="1"/>
              <a:t>přehled</a:t>
            </a:r>
            <a:r>
              <a:rPr lang="en-US" sz="3200" dirty="0"/>
              <a:t> </a:t>
            </a:r>
            <a:r>
              <a:rPr lang="en-US" sz="3200" dirty="0" err="1"/>
              <a:t>odborné</a:t>
            </a:r>
            <a:r>
              <a:rPr lang="en-US" sz="3200" dirty="0"/>
              <a:t> </a:t>
            </a:r>
            <a:r>
              <a:rPr lang="en-US" sz="3200" dirty="0" err="1"/>
              <a:t>praxe</a:t>
            </a:r>
            <a:r>
              <a:rPr lang="en-US" sz="3200" dirty="0"/>
              <a:t> </a:t>
            </a:r>
            <a:r>
              <a:rPr lang="cs-CZ" sz="3200" dirty="0"/>
              <a:t>+ doklad o </a:t>
            </a:r>
            <a:r>
              <a:rPr lang="cs-CZ" sz="3200" dirty="0" err="1"/>
              <a:t>odb</a:t>
            </a:r>
            <a:r>
              <a:rPr lang="cs-CZ" sz="3200" dirty="0"/>
              <a:t>. způsobilosti + motivační dopis</a:t>
            </a:r>
          </a:p>
          <a:p>
            <a:r>
              <a:rPr lang="en-US" sz="3200" dirty="0" err="1"/>
              <a:t>doporučuj</a:t>
            </a:r>
            <a:r>
              <a:rPr lang="cs-CZ" sz="3200" dirty="0"/>
              <a:t>eme</a:t>
            </a:r>
            <a:r>
              <a:rPr lang="en-US" sz="3200" dirty="0"/>
              <a:t> </a:t>
            </a:r>
            <a:r>
              <a:rPr lang="en-US" sz="3200" dirty="0" err="1"/>
              <a:t>kromě</a:t>
            </a:r>
            <a:r>
              <a:rPr lang="en-US" sz="3200" dirty="0"/>
              <a:t> </a:t>
            </a:r>
            <a:r>
              <a:rPr lang="en-US" sz="3200" dirty="0" err="1"/>
              <a:t>potvrzení</a:t>
            </a:r>
            <a:r>
              <a:rPr lang="en-US" sz="3200" dirty="0"/>
              <a:t> o </a:t>
            </a:r>
            <a:r>
              <a:rPr lang="en-US" sz="3200" dirty="0" err="1"/>
              <a:t>zařazení</a:t>
            </a:r>
            <a:r>
              <a:rPr lang="en-US" sz="3200" dirty="0"/>
              <a:t> do </a:t>
            </a:r>
            <a:r>
              <a:rPr lang="en-US" sz="3200" dirty="0" err="1"/>
              <a:t>oboru</a:t>
            </a:r>
            <a:r>
              <a:rPr lang="en-US" sz="3200" dirty="0"/>
              <a:t> VPL </a:t>
            </a:r>
            <a:r>
              <a:rPr lang="en-US" sz="3200" dirty="0" err="1"/>
              <a:t>přiložit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stanovisko</a:t>
            </a:r>
            <a:r>
              <a:rPr lang="en-US" sz="3200" dirty="0"/>
              <a:t> IPVZ o </a:t>
            </a:r>
            <a:r>
              <a:rPr lang="en-US" sz="3200" dirty="0" err="1"/>
              <a:t>zpětném</a:t>
            </a:r>
            <a:r>
              <a:rPr lang="en-US" sz="3200" dirty="0"/>
              <a:t> </a:t>
            </a:r>
            <a:r>
              <a:rPr lang="en-US" sz="3200" dirty="0" err="1"/>
              <a:t>započtení</a:t>
            </a:r>
            <a:r>
              <a:rPr lang="en-US" sz="3200" dirty="0"/>
              <a:t> </a:t>
            </a:r>
            <a:r>
              <a:rPr lang="en-US" sz="3200" dirty="0" err="1"/>
              <a:t>odborné</a:t>
            </a:r>
            <a:r>
              <a:rPr lang="en-US" sz="3200" dirty="0"/>
              <a:t> </a:t>
            </a:r>
            <a:r>
              <a:rPr lang="en-US" sz="3200" dirty="0" err="1"/>
              <a:t>praxe</a:t>
            </a:r>
            <a:r>
              <a:rPr lang="en-US" sz="3200" dirty="0"/>
              <a:t> do </a:t>
            </a:r>
            <a:r>
              <a:rPr lang="en-US" sz="3200" dirty="0" err="1"/>
              <a:t>oboru</a:t>
            </a:r>
            <a:r>
              <a:rPr lang="en-US" sz="3200" dirty="0"/>
              <a:t> VPL</a:t>
            </a:r>
          </a:p>
        </p:txBody>
      </p:sp>
    </p:spTree>
    <p:extLst>
      <p:ext uri="{BB962C8B-B14F-4D97-AF65-F5344CB8AC3E}">
        <p14:creationId xmlns:p14="http://schemas.microsoft.com/office/powerpoint/2010/main" val="890328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8E07-FB11-418D-B0F7-3AD3BFFC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školitele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183A-D984-48ED-AD33-7331299A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Uzavřít</a:t>
            </a:r>
            <a:r>
              <a:rPr lang="en-US" sz="3200" dirty="0"/>
              <a:t> s </a:t>
            </a:r>
            <a:r>
              <a:rPr lang="en-US" sz="3200" dirty="0" err="1"/>
              <a:t>vybraným</a:t>
            </a:r>
            <a:r>
              <a:rPr lang="en-US" sz="3200" dirty="0"/>
              <a:t> </a:t>
            </a:r>
            <a:r>
              <a:rPr lang="en-US" sz="3200" dirty="0" err="1"/>
              <a:t>školencem</a:t>
            </a:r>
            <a:r>
              <a:rPr lang="en-US" sz="3200" dirty="0"/>
              <a:t> </a:t>
            </a:r>
            <a:r>
              <a:rPr lang="en-US" sz="3200" dirty="0" err="1"/>
              <a:t>pracovněprávní</a:t>
            </a:r>
            <a:r>
              <a:rPr lang="en-US" sz="3200" dirty="0"/>
              <a:t> </a:t>
            </a:r>
            <a:r>
              <a:rPr lang="en-US" sz="3200" dirty="0" err="1"/>
              <a:t>vztah</a:t>
            </a:r>
            <a:r>
              <a:rPr lang="en-US" sz="3200" dirty="0"/>
              <a:t> se </a:t>
            </a:r>
            <a:r>
              <a:rPr lang="en-US" sz="3200" dirty="0" err="1"/>
              <a:t>všemi</a:t>
            </a:r>
            <a:r>
              <a:rPr lang="en-US" sz="3200" dirty="0"/>
              <a:t> </a:t>
            </a:r>
            <a:r>
              <a:rPr lang="en-US" sz="3200" dirty="0" err="1"/>
              <a:t>zákonnými</a:t>
            </a:r>
            <a:r>
              <a:rPr lang="en-US" sz="3200" dirty="0"/>
              <a:t> </a:t>
            </a:r>
            <a:r>
              <a:rPr lang="en-US" sz="3200" dirty="0" err="1"/>
              <a:t>náležitostmi</a:t>
            </a:r>
            <a:r>
              <a:rPr lang="en-US" sz="3200" dirty="0"/>
              <a:t> a </a:t>
            </a:r>
            <a:r>
              <a:rPr lang="en-US" sz="3200" dirty="0" err="1"/>
              <a:t>vyplácet</a:t>
            </a:r>
            <a:r>
              <a:rPr lang="en-US" sz="3200" dirty="0"/>
              <a:t> mu</a:t>
            </a:r>
            <a:r>
              <a:rPr lang="cs-CZ" sz="3200" dirty="0"/>
              <a:t> </a:t>
            </a:r>
            <a:r>
              <a:rPr lang="en-US" sz="3200" dirty="0" err="1"/>
              <a:t>mzdu</a:t>
            </a:r>
            <a:r>
              <a:rPr lang="en-US" sz="3200" dirty="0"/>
              <a:t> </a:t>
            </a: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aktuálně</a:t>
            </a:r>
            <a:r>
              <a:rPr lang="en-US" sz="3200" dirty="0"/>
              <a:t> </a:t>
            </a:r>
            <a:r>
              <a:rPr lang="en-US" sz="3200" dirty="0" err="1"/>
              <a:t>platného</a:t>
            </a:r>
            <a:r>
              <a:rPr lang="en-US" sz="3200" dirty="0"/>
              <a:t> </a:t>
            </a:r>
            <a:r>
              <a:rPr lang="en-US" sz="3200" dirty="0" err="1"/>
              <a:t>zákoníku</a:t>
            </a:r>
            <a:r>
              <a:rPr lang="en-US" sz="3200" dirty="0"/>
              <a:t> </a:t>
            </a:r>
            <a:r>
              <a:rPr lang="en-US" sz="3200" dirty="0" err="1"/>
              <a:t>práce</a:t>
            </a:r>
            <a:r>
              <a:rPr lang="cs-CZ" sz="3200" dirty="0"/>
              <a:t> </a:t>
            </a:r>
            <a:r>
              <a:rPr lang="en-US" sz="3200" dirty="0"/>
              <a:t>a </a:t>
            </a:r>
            <a:r>
              <a:rPr lang="en-US" sz="3200" dirty="0" err="1"/>
              <a:t>prováděcích</a:t>
            </a:r>
            <a:r>
              <a:rPr lang="en-US" sz="3200" dirty="0"/>
              <a:t> </a:t>
            </a:r>
            <a:r>
              <a:rPr lang="en-US" sz="3200" dirty="0" err="1"/>
              <a:t>nařízení</a:t>
            </a:r>
            <a:r>
              <a:rPr lang="en-US" sz="3200" dirty="0"/>
              <a:t> </a:t>
            </a:r>
            <a:r>
              <a:rPr lang="en-US" sz="3200" dirty="0" err="1"/>
              <a:t>vlády</a:t>
            </a:r>
            <a:r>
              <a:rPr lang="en-US" sz="3200" dirty="0"/>
              <a:t> bez </a:t>
            </a:r>
            <a:r>
              <a:rPr lang="en-US" sz="3200" dirty="0" err="1"/>
              <a:t>ohledu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to, </a:t>
            </a:r>
            <a:r>
              <a:rPr lang="en-US" sz="3200" dirty="0" err="1"/>
              <a:t>zda</a:t>
            </a:r>
            <a:r>
              <a:rPr lang="en-US" sz="3200" dirty="0"/>
              <a:t> se </a:t>
            </a:r>
            <a:r>
              <a:rPr lang="en-US" sz="3200" dirty="0" err="1"/>
              <a:t>školenec</a:t>
            </a:r>
            <a:r>
              <a:rPr lang="en-US" sz="3200" dirty="0"/>
              <a:t> </a:t>
            </a:r>
            <a:r>
              <a:rPr lang="en-US" sz="3200" dirty="0" err="1"/>
              <a:t>vzdělává</a:t>
            </a:r>
            <a:r>
              <a:rPr lang="en-US" sz="3200" dirty="0"/>
              <a:t> v </a:t>
            </a:r>
            <a:r>
              <a:rPr lang="en-US" sz="3200" dirty="0" err="1"/>
              <a:t>rámci</a:t>
            </a:r>
            <a:r>
              <a:rPr lang="en-US" sz="3200" dirty="0"/>
              <a:t> RM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nikoliv</a:t>
            </a:r>
            <a:r>
              <a:rPr lang="cs-CZ" sz="3200" dirty="0"/>
              <a:t> (min. mzda 20 800,- Kč v roce 2025, termín „zaručený plat“ platí jen pro státní sféru).</a:t>
            </a:r>
          </a:p>
          <a:p>
            <a:r>
              <a:rPr lang="en-US" sz="3200" dirty="0" err="1"/>
              <a:t>Z.č</a:t>
            </a:r>
            <a:r>
              <a:rPr lang="en-US" sz="3200" dirty="0"/>
              <a:t>. 67/2017 </a:t>
            </a:r>
            <a:r>
              <a:rPr lang="en-US" sz="3200" dirty="0" err="1"/>
              <a:t>Čl</a:t>
            </a:r>
            <a:r>
              <a:rPr lang="en-US" sz="3200" dirty="0"/>
              <a:t>. I </a:t>
            </a:r>
            <a:r>
              <a:rPr lang="en-US" sz="3200" dirty="0" err="1"/>
              <a:t>odst</a:t>
            </a:r>
            <a:r>
              <a:rPr lang="en-US" sz="3200" dirty="0"/>
              <a:t>. 19 </a:t>
            </a:r>
            <a:r>
              <a:rPr lang="en-US" sz="3200" dirty="0" err="1"/>
              <a:t>věta</a:t>
            </a:r>
            <a:r>
              <a:rPr lang="en-US" sz="3200" dirty="0"/>
              <a:t> </a:t>
            </a:r>
            <a:r>
              <a:rPr lang="en-US" sz="3200" dirty="0" err="1"/>
              <a:t>třetí</a:t>
            </a:r>
            <a:r>
              <a:rPr lang="en-US" sz="3200" dirty="0"/>
              <a:t>: "</a:t>
            </a:r>
            <a:r>
              <a:rPr lang="en-US" sz="3200" dirty="0" err="1"/>
              <a:t>Specializační</a:t>
            </a:r>
            <a:r>
              <a:rPr lang="en-US" sz="3200" dirty="0"/>
              <a:t> </a:t>
            </a:r>
            <a:r>
              <a:rPr lang="en-US" sz="3200" dirty="0" err="1"/>
              <a:t>vzdělávání</a:t>
            </a:r>
            <a:r>
              <a:rPr lang="en-US" sz="3200" dirty="0"/>
              <a:t> se </a:t>
            </a:r>
            <a:r>
              <a:rPr lang="en-US" sz="3200" dirty="0" err="1"/>
              <a:t>uskutečňuje</a:t>
            </a:r>
            <a:r>
              <a:rPr lang="en-US" sz="3200" dirty="0"/>
              <a:t> v </a:t>
            </a:r>
            <a:r>
              <a:rPr lang="en-US" sz="3200" dirty="0" err="1"/>
              <a:t>základním</a:t>
            </a:r>
            <a:r>
              <a:rPr lang="en-US" sz="3200" dirty="0"/>
              <a:t> </a:t>
            </a:r>
            <a:r>
              <a:rPr lang="en-US" sz="3200" dirty="0" err="1"/>
              <a:t>pracovněprávním</a:t>
            </a:r>
            <a:r>
              <a:rPr lang="en-US" sz="3200" dirty="0"/>
              <a:t> </a:t>
            </a:r>
            <a:r>
              <a:rPr lang="en-US" sz="3200" dirty="0" err="1"/>
              <a:t>vztahu</a:t>
            </a:r>
            <a:r>
              <a:rPr lang="en-US" sz="3200" dirty="0"/>
              <a:t>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služebním</a:t>
            </a:r>
            <a:r>
              <a:rPr lang="en-US" sz="3200" dirty="0"/>
              <a:t> </a:t>
            </a:r>
            <a:r>
              <a:rPr lang="en-US" sz="3200" dirty="0" err="1"/>
              <a:t>poměru</a:t>
            </a:r>
            <a:r>
              <a:rPr lang="en-US" sz="3200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3586584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B62-262D-4B4A-BF2D-8A46027A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školitele II.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CCD1-3214-4094-BB1F-B84967A3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Spec</a:t>
            </a:r>
            <a:r>
              <a:rPr lang="cs-CZ" sz="3200" dirty="0"/>
              <a:t>ializační</a:t>
            </a:r>
            <a:r>
              <a:rPr lang="en-US" sz="3200" dirty="0"/>
              <a:t> </a:t>
            </a:r>
            <a:r>
              <a:rPr lang="en-US" sz="3200" dirty="0" err="1"/>
              <a:t>vzdělávání</a:t>
            </a:r>
            <a:r>
              <a:rPr lang="en-US" sz="3200" dirty="0"/>
              <a:t> se </a:t>
            </a:r>
            <a:r>
              <a:rPr lang="en-US" sz="3200" dirty="0" err="1"/>
              <a:t>uskutečňuje</a:t>
            </a:r>
            <a:r>
              <a:rPr lang="en-US" sz="3200" dirty="0"/>
              <a:t> </a:t>
            </a:r>
            <a:r>
              <a:rPr lang="en-US" sz="3200" dirty="0" err="1"/>
              <a:t>formou</a:t>
            </a:r>
            <a:r>
              <a:rPr lang="en-US" sz="3200" dirty="0"/>
              <a:t> </a:t>
            </a:r>
            <a:r>
              <a:rPr lang="en-US" sz="3200" dirty="0" err="1"/>
              <a:t>celodenní</a:t>
            </a:r>
            <a:r>
              <a:rPr lang="en-US" sz="3200" dirty="0"/>
              <a:t> </a:t>
            </a:r>
            <a:r>
              <a:rPr lang="en-US" sz="3200" dirty="0" err="1"/>
              <a:t>průpravy</a:t>
            </a:r>
            <a:r>
              <a:rPr lang="en-US" sz="3200" dirty="0"/>
              <a:t> </a:t>
            </a:r>
            <a:r>
              <a:rPr lang="en-US" sz="3200" dirty="0" err="1"/>
              <a:t>při</a:t>
            </a:r>
            <a:r>
              <a:rPr lang="en-US" sz="3200" dirty="0"/>
              <a:t> </a:t>
            </a:r>
            <a:r>
              <a:rPr lang="en-US" sz="3200" dirty="0" err="1"/>
              <a:t>úvazku</a:t>
            </a:r>
            <a:r>
              <a:rPr lang="en-US" sz="3200" dirty="0"/>
              <a:t> 40 hod. </a:t>
            </a:r>
            <a:r>
              <a:rPr lang="en-US" sz="3200" dirty="0" err="1"/>
              <a:t>týdně</a:t>
            </a:r>
            <a:r>
              <a:rPr lang="en-US" sz="3200" dirty="0"/>
              <a:t> </a:t>
            </a:r>
            <a:r>
              <a:rPr lang="en-US" sz="3200" dirty="0" err="1"/>
              <a:t>podle</a:t>
            </a:r>
            <a:r>
              <a:rPr lang="en-US" sz="3200" dirty="0"/>
              <a:t> </a:t>
            </a:r>
            <a:r>
              <a:rPr lang="en-US" sz="3200" dirty="0" err="1"/>
              <a:t>ust</a:t>
            </a:r>
            <a:r>
              <a:rPr lang="en-US" sz="3200" dirty="0"/>
              <a:t>. § 83 z. č. 262/2006 Sb., </a:t>
            </a:r>
            <a:r>
              <a:rPr lang="en-US" sz="3200" dirty="0" err="1"/>
              <a:t>zákoníku</a:t>
            </a:r>
            <a:r>
              <a:rPr lang="en-US" sz="3200" dirty="0"/>
              <a:t> </a:t>
            </a:r>
            <a:r>
              <a:rPr lang="en-US" sz="3200" dirty="0" err="1"/>
              <a:t>práce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znění</a:t>
            </a:r>
            <a:r>
              <a:rPr lang="en-US" sz="3200" dirty="0"/>
              <a:t> </a:t>
            </a:r>
            <a:r>
              <a:rPr lang="en-US" sz="3200" dirty="0" err="1"/>
              <a:t>pozd</a:t>
            </a:r>
            <a:r>
              <a:rPr lang="en-US" sz="3200" dirty="0"/>
              <a:t>. </a:t>
            </a:r>
            <a:r>
              <a:rPr lang="en-US" sz="3200" dirty="0" err="1"/>
              <a:t>předpisů</a:t>
            </a:r>
            <a:r>
              <a:rPr lang="en-US" sz="3200" dirty="0"/>
              <a:t> (v </a:t>
            </a:r>
            <a:r>
              <a:rPr lang="en-US" sz="3200" dirty="0" err="1"/>
              <a:t>rámci</a:t>
            </a:r>
            <a:r>
              <a:rPr lang="en-US" sz="3200" dirty="0"/>
              <a:t> </a:t>
            </a:r>
            <a:r>
              <a:rPr lang="en-US" sz="3200" dirty="0" err="1"/>
              <a:t>tzv</a:t>
            </a:r>
            <a:r>
              <a:rPr lang="en-US" sz="3200" dirty="0"/>
              <a:t>. </a:t>
            </a:r>
            <a:r>
              <a:rPr lang="en-US" sz="3200" dirty="0" err="1"/>
              <a:t>rozvolněné</a:t>
            </a:r>
            <a:r>
              <a:rPr lang="en-US" sz="3200" dirty="0"/>
              <a:t> </a:t>
            </a:r>
            <a:r>
              <a:rPr lang="en-US" sz="3200" dirty="0" err="1"/>
              <a:t>přípr</a:t>
            </a:r>
            <a:r>
              <a:rPr lang="cs-CZ" sz="3200" dirty="0"/>
              <a:t>avy</a:t>
            </a:r>
            <a:r>
              <a:rPr lang="en-US" sz="3200" dirty="0"/>
              <a:t> je </a:t>
            </a:r>
            <a:r>
              <a:rPr lang="en-US" sz="3200" dirty="0" err="1"/>
              <a:t>možný</a:t>
            </a:r>
            <a:r>
              <a:rPr lang="en-US" sz="3200" dirty="0"/>
              <a:t> </a:t>
            </a:r>
            <a:r>
              <a:rPr lang="en-US" sz="3200" dirty="0" err="1"/>
              <a:t>nižší</a:t>
            </a:r>
            <a:r>
              <a:rPr lang="en-US" sz="3200" dirty="0"/>
              <a:t> </a:t>
            </a:r>
            <a:r>
              <a:rPr lang="en-US" sz="3200" dirty="0" err="1"/>
              <a:t>prac</a:t>
            </a:r>
            <a:r>
              <a:rPr lang="en-US" sz="3200" dirty="0"/>
              <a:t>. </a:t>
            </a:r>
            <a:r>
              <a:rPr lang="en-US" sz="3200" dirty="0" err="1"/>
              <a:t>úvazek</a:t>
            </a:r>
            <a:r>
              <a:rPr lang="en-US" sz="3200" dirty="0"/>
              <a:t>, ale </a:t>
            </a:r>
            <a:r>
              <a:rPr lang="en-US" sz="3200" b="1" dirty="0">
                <a:solidFill>
                  <a:srgbClr val="FF0000"/>
                </a:solidFill>
              </a:rPr>
              <a:t>min. 0,5 </a:t>
            </a:r>
            <a:r>
              <a:rPr lang="en-US" sz="3200" dirty="0"/>
              <a:t>- v </a:t>
            </a:r>
            <a:r>
              <a:rPr lang="en-US" sz="3200" dirty="0" err="1"/>
              <a:t>tomto</a:t>
            </a:r>
            <a:r>
              <a:rPr lang="en-US" sz="3200" dirty="0"/>
              <a:t> </a:t>
            </a:r>
            <a:r>
              <a:rPr lang="en-US" sz="3200" dirty="0" err="1"/>
              <a:t>případě</a:t>
            </a:r>
            <a:r>
              <a:rPr lang="en-US" sz="3200" dirty="0"/>
              <a:t> je </a:t>
            </a:r>
            <a:r>
              <a:rPr lang="en-US" sz="3200" dirty="0" err="1"/>
              <a:t>celková</a:t>
            </a:r>
            <a:r>
              <a:rPr lang="en-US" sz="3200" dirty="0"/>
              <a:t> </a:t>
            </a:r>
            <a:r>
              <a:rPr lang="en-US" sz="3200" dirty="0" err="1"/>
              <a:t>doba</a:t>
            </a:r>
            <a:r>
              <a:rPr lang="en-US" sz="3200" dirty="0"/>
              <a:t> </a:t>
            </a:r>
            <a:r>
              <a:rPr lang="en-US" sz="3200" dirty="0" err="1"/>
              <a:t>předepsaných</a:t>
            </a:r>
            <a:r>
              <a:rPr lang="en-US" sz="3200" dirty="0"/>
              <a:t> </a:t>
            </a:r>
            <a:r>
              <a:rPr lang="en-US" sz="3200" dirty="0" err="1"/>
              <a:t>stáží</a:t>
            </a:r>
            <a:r>
              <a:rPr lang="en-US" sz="3200" dirty="0"/>
              <a:t> </a:t>
            </a:r>
            <a:r>
              <a:rPr lang="en-US" sz="3200" dirty="0" err="1"/>
              <a:t>dvojnásobná</a:t>
            </a:r>
            <a:r>
              <a:rPr lang="en-US" sz="3200" dirty="0"/>
              <a:t>!). </a:t>
            </a:r>
            <a:r>
              <a:rPr lang="cs-CZ" sz="3200" dirty="0">
                <a:solidFill>
                  <a:srgbClr val="FF0000"/>
                </a:solidFill>
              </a:rPr>
              <a:t>R</a:t>
            </a:r>
            <a:r>
              <a:rPr lang="en-US" sz="3200" dirty="0" err="1">
                <a:solidFill>
                  <a:srgbClr val="FF0000"/>
                </a:solidFill>
              </a:rPr>
              <a:t>odič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pečující</a:t>
            </a:r>
            <a:r>
              <a:rPr lang="en-US" sz="3200" dirty="0">
                <a:solidFill>
                  <a:srgbClr val="FF0000"/>
                </a:solidFill>
              </a:rPr>
              <a:t> o </a:t>
            </a:r>
            <a:r>
              <a:rPr lang="en-US" sz="3200" dirty="0" err="1">
                <a:solidFill>
                  <a:srgbClr val="FF0000"/>
                </a:solidFill>
              </a:rPr>
              <a:t>dítě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předškol</a:t>
            </a:r>
            <a:r>
              <a:rPr lang="cs-CZ" sz="3200" dirty="0">
                <a:solidFill>
                  <a:srgbClr val="FF0000"/>
                </a:solidFill>
              </a:rPr>
              <a:t>ního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v</a:t>
            </a:r>
            <a:r>
              <a:rPr lang="en-US" sz="3200" dirty="0" err="1">
                <a:solidFill>
                  <a:srgbClr val="FF0000"/>
                </a:solidFill>
              </a:rPr>
              <a:t>ěku</a:t>
            </a:r>
            <a:r>
              <a:rPr lang="cs-CZ" sz="3200" dirty="0">
                <a:solidFill>
                  <a:srgbClr val="FF0000"/>
                </a:solidFill>
              </a:rPr>
              <a:t> min. 0,2 </a:t>
            </a:r>
            <a:r>
              <a:rPr lang="cs-CZ" sz="3200" dirty="0"/>
              <a:t>(pětinásobná doba stáží).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70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C297-1AC5-4741-B3ED-51762ADD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školitele III.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D354-FE03-477C-929A-F2296F68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Školitel</a:t>
            </a:r>
            <a:r>
              <a:rPr lang="en-US" sz="2400" dirty="0"/>
              <a:t> </a:t>
            </a:r>
            <a:r>
              <a:rPr lang="en-US" sz="2400" dirty="0" err="1"/>
              <a:t>vypracuje</a:t>
            </a:r>
            <a:r>
              <a:rPr lang="en-US" sz="2400" dirty="0"/>
              <a:t> pro </a:t>
            </a:r>
            <a:r>
              <a:rPr lang="en-US" sz="2400" dirty="0" err="1"/>
              <a:t>školence</a:t>
            </a:r>
            <a:r>
              <a:rPr lang="en-US" sz="2400" dirty="0"/>
              <a:t> </a:t>
            </a:r>
            <a:r>
              <a:rPr lang="en-US" sz="2400" dirty="0" err="1"/>
              <a:t>individuální</a:t>
            </a:r>
            <a:r>
              <a:rPr lang="en-US" sz="2400" dirty="0"/>
              <a:t> </a:t>
            </a:r>
            <a:r>
              <a:rPr lang="en-US" sz="2400" dirty="0" err="1"/>
              <a:t>vzd</a:t>
            </a:r>
            <a:r>
              <a:rPr lang="cs-CZ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plán</a:t>
            </a:r>
            <a:r>
              <a:rPr lang="en-US" sz="2400" dirty="0"/>
              <a:t> v </a:t>
            </a:r>
            <a:r>
              <a:rPr lang="en-US" sz="2400" dirty="0" err="1"/>
              <a:t>rozsahu</a:t>
            </a:r>
            <a:r>
              <a:rPr lang="en-US" sz="2400" dirty="0"/>
              <a:t> </a:t>
            </a:r>
            <a:r>
              <a:rPr lang="en-US" sz="2400" dirty="0" err="1"/>
              <a:t>daném</a:t>
            </a:r>
            <a:r>
              <a:rPr lang="en-US" sz="2400" dirty="0"/>
              <a:t> </a:t>
            </a:r>
            <a:r>
              <a:rPr lang="en-US" sz="2400" dirty="0" err="1"/>
              <a:t>příslušným</a:t>
            </a:r>
            <a:r>
              <a:rPr lang="en-US" sz="2400" dirty="0"/>
              <a:t> VP, </a:t>
            </a:r>
            <a:r>
              <a:rPr lang="en-US" sz="2400" dirty="0" err="1"/>
              <a:t>vede</a:t>
            </a:r>
            <a:r>
              <a:rPr lang="en-US" sz="2400" dirty="0"/>
              <a:t> </a:t>
            </a:r>
            <a:r>
              <a:rPr lang="en-US" sz="2400" dirty="0" err="1"/>
              <a:t>odborně</a:t>
            </a:r>
            <a:r>
              <a:rPr lang="en-US" sz="2400" dirty="0"/>
              <a:t> a </a:t>
            </a:r>
            <a:r>
              <a:rPr lang="en-US" sz="2400" dirty="0" err="1"/>
              <a:t>komplexně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předatest</a:t>
            </a:r>
            <a:r>
              <a:rPr lang="cs-CZ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přípravu</a:t>
            </a:r>
            <a:r>
              <a:rPr lang="en-US" sz="2400" dirty="0"/>
              <a:t>, </a:t>
            </a:r>
            <a:r>
              <a:rPr lang="en-US" sz="2400" dirty="0" err="1"/>
              <a:t>umožňuje</a:t>
            </a:r>
            <a:r>
              <a:rPr lang="en-US" sz="2400" dirty="0"/>
              <a:t> mu </a:t>
            </a:r>
            <a:r>
              <a:rPr lang="en-US" sz="2400" dirty="0" err="1"/>
              <a:t>praxi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svém</a:t>
            </a:r>
            <a:r>
              <a:rPr lang="en-US" sz="2400" dirty="0"/>
              <a:t> </a:t>
            </a:r>
            <a:r>
              <a:rPr lang="en-US" sz="2400" dirty="0" err="1"/>
              <a:t>akreditovaném</a:t>
            </a:r>
            <a:r>
              <a:rPr lang="en-US" sz="2400" dirty="0"/>
              <a:t> ZZ, </a:t>
            </a:r>
            <a:r>
              <a:rPr lang="en-US" sz="2400" dirty="0" err="1"/>
              <a:t>popř</a:t>
            </a:r>
            <a:r>
              <a:rPr lang="en-US" sz="2400" dirty="0"/>
              <a:t>. mu </a:t>
            </a:r>
            <a:r>
              <a:rPr lang="en-US" sz="2400" dirty="0" err="1"/>
              <a:t>zajišťuje</a:t>
            </a:r>
            <a:r>
              <a:rPr lang="en-US" sz="2400" dirty="0"/>
              <a:t> </a:t>
            </a:r>
            <a:r>
              <a:rPr lang="en-US" sz="2400" dirty="0" err="1"/>
              <a:t>potřebnou</a:t>
            </a:r>
            <a:r>
              <a:rPr lang="en-US" sz="2400" dirty="0"/>
              <a:t> </a:t>
            </a:r>
            <a:r>
              <a:rPr lang="en-US" sz="2400" dirty="0" err="1"/>
              <a:t>praxi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smluvním</a:t>
            </a:r>
            <a:r>
              <a:rPr lang="en-US" sz="2400" dirty="0"/>
              <a:t> </a:t>
            </a:r>
            <a:r>
              <a:rPr lang="en-US" sz="2400" dirty="0" err="1"/>
              <a:t>zařízení</a:t>
            </a:r>
            <a:r>
              <a:rPr lang="en-US" sz="2400" dirty="0"/>
              <a:t> a </a:t>
            </a:r>
            <a:r>
              <a:rPr lang="en-US" sz="2400" dirty="0" err="1"/>
              <a:t>pak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zodpovídá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za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akreditaci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tohoto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ZZ</a:t>
            </a:r>
            <a:endParaRPr lang="cs-CZ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cs-CZ" sz="2400" dirty="0"/>
              <a:t>V</a:t>
            </a:r>
            <a:r>
              <a:rPr lang="en-US" sz="2400" dirty="0" err="1"/>
              <a:t>ysílá</a:t>
            </a:r>
            <a:r>
              <a:rPr lang="en-US" sz="2400" dirty="0"/>
              <a:t> ho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povinné</a:t>
            </a:r>
            <a:r>
              <a:rPr lang="en-US" sz="2400" dirty="0"/>
              <a:t> </a:t>
            </a:r>
            <a:r>
              <a:rPr lang="en-US" sz="2400" dirty="0" err="1"/>
              <a:t>vzdělávací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, </a:t>
            </a:r>
            <a:r>
              <a:rPr lang="en-US" sz="2400" dirty="0" err="1"/>
              <a:t>pravidelně</a:t>
            </a:r>
            <a:r>
              <a:rPr lang="en-US" sz="2400" dirty="0"/>
              <a:t> </a:t>
            </a:r>
            <a:r>
              <a:rPr lang="en-US" sz="2400" dirty="0" err="1"/>
              <a:t>nabyté</a:t>
            </a:r>
            <a:r>
              <a:rPr lang="en-US" sz="2400" dirty="0"/>
              <a:t> </a:t>
            </a:r>
            <a:r>
              <a:rPr lang="en-US" sz="2400" dirty="0" err="1"/>
              <a:t>znalosti</a:t>
            </a:r>
            <a:r>
              <a:rPr lang="en-US" sz="2400" dirty="0"/>
              <a:t> </a:t>
            </a:r>
            <a:r>
              <a:rPr lang="en-US" sz="2400" dirty="0" err="1"/>
              <a:t>školence</a:t>
            </a:r>
            <a:r>
              <a:rPr lang="en-US" sz="2400" dirty="0"/>
              <a:t> </a:t>
            </a:r>
            <a:r>
              <a:rPr lang="en-US" sz="2400" dirty="0" err="1"/>
              <a:t>ověřuje</a:t>
            </a:r>
            <a:r>
              <a:rPr lang="en-US" sz="2400" dirty="0"/>
              <a:t> a </a:t>
            </a:r>
            <a:r>
              <a:rPr lang="en-US" sz="2400" dirty="0" err="1"/>
              <a:t>potvrzuje</a:t>
            </a:r>
            <a:r>
              <a:rPr lang="en-US" sz="2400" dirty="0"/>
              <a:t> </a:t>
            </a:r>
            <a:r>
              <a:rPr lang="en-US" sz="2400" dirty="0" err="1"/>
              <a:t>absolvované</a:t>
            </a:r>
            <a:r>
              <a:rPr lang="en-US" sz="2400" dirty="0"/>
              <a:t> </a:t>
            </a:r>
            <a:r>
              <a:rPr lang="en-US" sz="2400" dirty="0" err="1"/>
              <a:t>stáže</a:t>
            </a:r>
            <a:r>
              <a:rPr lang="en-US" sz="2400" dirty="0"/>
              <a:t> a </a:t>
            </a:r>
            <a:r>
              <a:rPr lang="en-US" sz="2400" dirty="0" err="1"/>
              <a:t>výkony</a:t>
            </a:r>
            <a:r>
              <a:rPr lang="en-US" sz="2400" dirty="0"/>
              <a:t> v</a:t>
            </a:r>
            <a:r>
              <a:rPr lang="cs-CZ" sz="2400" dirty="0"/>
              <a:t>e skillsbooku/logbooku</a:t>
            </a:r>
            <a:r>
              <a:rPr lang="en-US" sz="2400" dirty="0"/>
              <a:t>. </a:t>
            </a:r>
            <a:r>
              <a:rPr lang="cs-CZ" sz="2400" dirty="0">
                <a:highlight>
                  <a:srgbClr val="FFFF00"/>
                </a:highlight>
              </a:rPr>
              <a:t>P</a:t>
            </a:r>
            <a:r>
              <a:rPr lang="en-US" sz="2400" dirty="0" err="1">
                <a:highlight>
                  <a:srgbClr val="FFFF00"/>
                </a:highlight>
              </a:rPr>
              <a:t>ovinností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školitele</a:t>
            </a:r>
            <a:r>
              <a:rPr lang="cs-CZ" sz="2400" dirty="0">
                <a:highlight>
                  <a:srgbClr val="FFFF00"/>
                </a:highlight>
              </a:rPr>
              <a:t> je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úhrada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stáží</a:t>
            </a:r>
            <a:r>
              <a:rPr lang="en-US" sz="2400" dirty="0">
                <a:highlight>
                  <a:srgbClr val="FFFF00"/>
                </a:highlight>
              </a:rPr>
              <a:t> za </a:t>
            </a:r>
            <a:r>
              <a:rPr lang="en-US" sz="2400" dirty="0" err="1">
                <a:highlight>
                  <a:srgbClr val="FFFF00"/>
                </a:highlight>
              </a:rPr>
              <a:t>školence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na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jiných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než</a:t>
            </a:r>
            <a:r>
              <a:rPr lang="en-US" sz="2400" dirty="0">
                <a:highlight>
                  <a:srgbClr val="FFFF00"/>
                </a:highlight>
              </a:rPr>
              <a:t> "</a:t>
            </a:r>
            <a:r>
              <a:rPr lang="en-US" sz="2400" dirty="0" err="1">
                <a:highlight>
                  <a:srgbClr val="FFFF00"/>
                </a:highlight>
              </a:rPr>
              <a:t>vlastních</a:t>
            </a:r>
            <a:r>
              <a:rPr lang="en-US" sz="2400" dirty="0">
                <a:highlight>
                  <a:srgbClr val="FFFF00"/>
                </a:highlight>
              </a:rPr>
              <a:t>" </a:t>
            </a:r>
            <a:r>
              <a:rPr lang="en-US" sz="2400" dirty="0" err="1">
                <a:highlight>
                  <a:srgbClr val="FFFF00"/>
                </a:highlight>
              </a:rPr>
              <a:t>pracovištích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podobně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jako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úhrada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povinných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kurzů</a:t>
            </a:r>
            <a:r>
              <a:rPr lang="cs-CZ" sz="2400" dirty="0">
                <a:highlight>
                  <a:srgbClr val="FFFF00"/>
                </a:highlight>
              </a:rPr>
              <a:t> (problém – školenci bez RM, rekvalifikující se lékaři)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endParaRPr lang="cs-CZ" sz="2400" dirty="0">
              <a:highlight>
                <a:srgbClr val="FFFF00"/>
              </a:highlight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en-US" sz="2400" dirty="0" err="1">
                <a:solidFill>
                  <a:srgbClr val="FF0000"/>
                </a:solidFill>
              </a:rPr>
              <a:t>otvrzuje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lékaři</a:t>
            </a:r>
            <a:r>
              <a:rPr lang="en-US" sz="2400" dirty="0">
                <a:solidFill>
                  <a:srgbClr val="FF0000"/>
                </a:solidFill>
              </a:rPr>
              <a:t> v</a:t>
            </a:r>
            <a:r>
              <a:rPr lang="cs-CZ" sz="2400" dirty="0">
                <a:solidFill>
                  <a:srgbClr val="FF0000"/>
                </a:solidFill>
              </a:rPr>
              <a:t>e spec.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přípravě</a:t>
            </a:r>
            <a:r>
              <a:rPr lang="en-US" sz="2400" dirty="0">
                <a:solidFill>
                  <a:srgbClr val="FF0000"/>
                </a:solidFill>
              </a:rPr>
              <a:t> po </a:t>
            </a:r>
            <a:r>
              <a:rPr lang="en-US" sz="2400" dirty="0" err="1">
                <a:solidFill>
                  <a:srgbClr val="FF0000"/>
                </a:solidFill>
              </a:rPr>
              <a:t>splnění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všech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požadovaných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stáží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povinných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kurzů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přihlášku</a:t>
            </a:r>
            <a:r>
              <a:rPr lang="en-US" sz="2400" dirty="0">
                <a:solidFill>
                  <a:srgbClr val="FF0000"/>
                </a:solidFill>
              </a:rPr>
              <a:t> k </a:t>
            </a:r>
            <a:r>
              <a:rPr lang="en-US" sz="2400" dirty="0" err="1">
                <a:solidFill>
                  <a:srgbClr val="FF0000"/>
                </a:solidFill>
              </a:rPr>
              <a:t>atestaci</a:t>
            </a:r>
            <a:r>
              <a:rPr lang="en-US" sz="2400" dirty="0">
                <a:solidFill>
                  <a:srgbClr val="FF0000"/>
                </a:solidFill>
              </a:rPr>
              <a:t>, za </a:t>
            </a:r>
            <a:r>
              <a:rPr lang="en-US" sz="2400" dirty="0" err="1">
                <a:solidFill>
                  <a:srgbClr val="FF0000"/>
                </a:solidFill>
              </a:rPr>
              <a:t>jejíž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správnost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úplnost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pravdivost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zodpovídá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společně</a:t>
            </a:r>
            <a:r>
              <a:rPr lang="en-US" sz="2400" dirty="0">
                <a:solidFill>
                  <a:srgbClr val="FF0000"/>
                </a:solidFill>
              </a:rPr>
              <a:t> se </a:t>
            </a:r>
            <a:r>
              <a:rPr lang="en-US" sz="2400" dirty="0" err="1">
                <a:solidFill>
                  <a:srgbClr val="FF0000"/>
                </a:solidFill>
              </a:rPr>
              <a:t>svým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školencem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2873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BA92-BE7B-4654-9CC9-8C15AED9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školence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AEF0-6140-4A83-A89D-C3BA6BA3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Absolvovat</a:t>
            </a:r>
            <a:r>
              <a:rPr lang="en-US" sz="3200" dirty="0"/>
              <a:t> </a:t>
            </a:r>
            <a:r>
              <a:rPr lang="en-US" sz="3200" dirty="0" err="1"/>
              <a:t>celodenní</a:t>
            </a:r>
            <a:r>
              <a:rPr lang="en-US" sz="3200" dirty="0"/>
              <a:t> </a:t>
            </a:r>
            <a:r>
              <a:rPr lang="en-US" sz="3200" dirty="0" err="1"/>
              <a:t>praxi</a:t>
            </a:r>
            <a:r>
              <a:rPr lang="en-US" sz="3200" dirty="0"/>
              <a:t> v </a:t>
            </a:r>
            <a:r>
              <a:rPr lang="en-US" sz="3200" dirty="0" err="1"/>
              <a:t>předepsaném</a:t>
            </a:r>
            <a:r>
              <a:rPr lang="en-US" sz="3200" dirty="0"/>
              <a:t> </a:t>
            </a:r>
            <a:r>
              <a:rPr lang="en-US" sz="3200" dirty="0" err="1"/>
              <a:t>rozsahu</a:t>
            </a:r>
            <a:r>
              <a:rPr lang="en-US" sz="3200" dirty="0"/>
              <a:t> </a:t>
            </a:r>
            <a:r>
              <a:rPr lang="en-US" sz="3200" dirty="0" err="1"/>
              <a:t>daném</a:t>
            </a:r>
            <a:r>
              <a:rPr lang="en-US" sz="3200" dirty="0"/>
              <a:t> </a:t>
            </a:r>
            <a:r>
              <a:rPr lang="en-US" sz="3200" dirty="0" err="1"/>
              <a:t>příslušným</a:t>
            </a:r>
            <a:r>
              <a:rPr lang="en-US" sz="3200" dirty="0"/>
              <a:t> VP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akreditovaných</a:t>
            </a:r>
            <a:r>
              <a:rPr lang="en-US" sz="3200" dirty="0"/>
              <a:t> </a:t>
            </a:r>
            <a:r>
              <a:rPr lang="en-US" sz="3200" dirty="0" err="1"/>
              <a:t>pracovištích</a:t>
            </a:r>
            <a:r>
              <a:rPr lang="en-US" sz="3200" dirty="0"/>
              <a:t>, </a:t>
            </a:r>
            <a:r>
              <a:rPr lang="en-US" sz="3200" dirty="0" err="1"/>
              <a:t>kam</a:t>
            </a:r>
            <a:r>
              <a:rPr lang="en-US" sz="3200" dirty="0"/>
              <a:t> je </a:t>
            </a:r>
            <a:r>
              <a:rPr lang="en-US" sz="3200" dirty="0" err="1"/>
              <a:t>vysílán</a:t>
            </a:r>
            <a:r>
              <a:rPr lang="en-US" sz="3200" dirty="0"/>
              <a:t> </a:t>
            </a: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vzdělávacího</a:t>
            </a:r>
            <a:r>
              <a:rPr lang="en-US" sz="3200" dirty="0"/>
              <a:t> </a:t>
            </a:r>
            <a:r>
              <a:rPr lang="en-US" sz="3200" dirty="0" err="1"/>
              <a:t>plánu</a:t>
            </a:r>
            <a:r>
              <a:rPr lang="en-US" sz="3200" dirty="0"/>
              <a:t> </a:t>
            </a:r>
            <a:r>
              <a:rPr lang="en-US" sz="3200" dirty="0" err="1"/>
              <a:t>svým</a:t>
            </a:r>
            <a:r>
              <a:rPr lang="en-US" sz="3200" dirty="0"/>
              <a:t> </a:t>
            </a:r>
            <a:r>
              <a:rPr lang="en-US" sz="3200" dirty="0" err="1"/>
              <a:t>školitelem</a:t>
            </a:r>
            <a:r>
              <a:rPr lang="en-US" sz="3200" dirty="0"/>
              <a:t> - </a:t>
            </a:r>
            <a:r>
              <a:rPr lang="en-US" sz="3200" dirty="0" err="1"/>
              <a:t>akreditovaným</a:t>
            </a:r>
            <a:r>
              <a:rPr lang="en-US" sz="3200" dirty="0"/>
              <a:t> VPL</a:t>
            </a:r>
            <a:endParaRPr lang="cs-CZ" sz="3200" dirty="0"/>
          </a:p>
          <a:p>
            <a:r>
              <a:rPr lang="cs-CZ" sz="3200" dirty="0"/>
              <a:t>A</a:t>
            </a:r>
            <a:r>
              <a:rPr lang="en-US" sz="3200" dirty="0" err="1"/>
              <a:t>bsolvovat</a:t>
            </a:r>
            <a:r>
              <a:rPr lang="en-US" sz="3200" dirty="0"/>
              <a:t> </a:t>
            </a:r>
            <a:r>
              <a:rPr lang="en-US" sz="3200" dirty="0" err="1"/>
              <a:t>během</a:t>
            </a:r>
            <a:r>
              <a:rPr lang="en-US" sz="3200" dirty="0"/>
              <a:t> </a:t>
            </a:r>
            <a:r>
              <a:rPr lang="en-US" sz="3200" dirty="0" err="1"/>
              <a:t>předatestační</a:t>
            </a:r>
            <a:r>
              <a:rPr lang="en-US" sz="3200" dirty="0"/>
              <a:t> </a:t>
            </a:r>
            <a:r>
              <a:rPr lang="en-US" sz="3200" dirty="0" err="1"/>
              <a:t>přípravy</a:t>
            </a:r>
            <a:r>
              <a:rPr lang="en-US" sz="3200" dirty="0"/>
              <a:t> </a:t>
            </a:r>
            <a:r>
              <a:rPr lang="en-US" sz="3200" dirty="0" err="1"/>
              <a:t>požadované</a:t>
            </a:r>
            <a:r>
              <a:rPr lang="en-US" sz="3200" dirty="0"/>
              <a:t> </a:t>
            </a:r>
            <a:r>
              <a:rPr lang="en-US" sz="3200" dirty="0" err="1"/>
              <a:t>povinné</a:t>
            </a:r>
            <a:r>
              <a:rPr lang="en-US" sz="3200" dirty="0"/>
              <a:t> </a:t>
            </a:r>
            <a:r>
              <a:rPr lang="en-US" sz="3200" dirty="0" err="1"/>
              <a:t>kurzy</a:t>
            </a:r>
            <a:r>
              <a:rPr lang="en-US" sz="3200" dirty="0"/>
              <a:t> - </a:t>
            </a:r>
            <a:r>
              <a:rPr lang="en-US" sz="3200" dirty="0" err="1"/>
              <a:t>vše</a:t>
            </a:r>
            <a:r>
              <a:rPr lang="en-US" sz="3200" dirty="0"/>
              <a:t> </a:t>
            </a:r>
            <a:r>
              <a:rPr lang="en-US" sz="3200" dirty="0" err="1"/>
              <a:t>mít</a:t>
            </a:r>
            <a:r>
              <a:rPr lang="en-US" sz="3200" dirty="0"/>
              <a:t> </a:t>
            </a:r>
            <a:r>
              <a:rPr lang="en-US" sz="3200" dirty="0" err="1"/>
              <a:t>řádně</a:t>
            </a:r>
            <a:r>
              <a:rPr lang="en-US" sz="3200" dirty="0"/>
              <a:t> </a:t>
            </a:r>
            <a:r>
              <a:rPr lang="en-US" sz="3200" dirty="0" err="1"/>
              <a:t>zapsáno</a:t>
            </a:r>
            <a:r>
              <a:rPr lang="en-US" sz="3200" dirty="0"/>
              <a:t> a </a:t>
            </a:r>
            <a:r>
              <a:rPr lang="en-US" sz="3200" dirty="0" err="1"/>
              <a:t>potvrzeno</a:t>
            </a:r>
            <a:r>
              <a:rPr lang="en-US" sz="3200" dirty="0"/>
              <a:t> v </a:t>
            </a:r>
            <a:r>
              <a:rPr lang="en-US" sz="3200" dirty="0" err="1"/>
              <a:t>indexu</a:t>
            </a:r>
            <a:r>
              <a:rPr lang="en-US" sz="3200" dirty="0"/>
              <a:t>, v</a:t>
            </a:r>
            <a:r>
              <a:rPr lang="cs-CZ" sz="3200" dirty="0"/>
              <a:t>e skillsbooku/</a:t>
            </a:r>
            <a:r>
              <a:rPr lang="en-US" sz="3200" dirty="0" err="1"/>
              <a:t>logbooku</a:t>
            </a:r>
            <a:r>
              <a:rPr lang="en-US" sz="3200" dirty="0"/>
              <a:t>.</a:t>
            </a:r>
            <a:endParaRPr lang="cs-CZ" sz="3200" dirty="0"/>
          </a:p>
          <a:p>
            <a:r>
              <a:rPr lang="cs-CZ" sz="3200" dirty="0"/>
              <a:t>Pracovní smlouva – upřesnění kompetencí, dozor/dohled v z. č. 95/2004 Sb.</a:t>
            </a:r>
          </a:p>
        </p:txBody>
      </p:sp>
    </p:spTree>
    <p:extLst>
      <p:ext uri="{BB962C8B-B14F-4D97-AF65-F5344CB8AC3E}">
        <p14:creationId xmlns:p14="http://schemas.microsoft.com/office/powerpoint/2010/main" val="1647178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B38A-9F95-4A95-B9F6-915E23A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nechat uznat předchozí praxi?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3714-A266-446E-8A67-08FD1F1B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127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absolvoval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jakoukoliv</a:t>
            </a:r>
            <a:r>
              <a:rPr lang="en-US" dirty="0"/>
              <a:t> </a:t>
            </a:r>
            <a:r>
              <a:rPr lang="en-US" dirty="0" err="1"/>
              <a:t>odbornou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zařazením</a:t>
            </a:r>
            <a:r>
              <a:rPr lang="en-US" dirty="0"/>
              <a:t> do </a:t>
            </a:r>
            <a:r>
              <a:rPr lang="en-US" dirty="0" err="1"/>
              <a:t>oboru</a:t>
            </a:r>
            <a:r>
              <a:rPr lang="en-US" dirty="0"/>
              <a:t> VPL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spec. </a:t>
            </a:r>
            <a:r>
              <a:rPr lang="en-US" dirty="0" err="1"/>
              <a:t>lékařského</a:t>
            </a:r>
            <a:r>
              <a:rPr lang="en-US" dirty="0"/>
              <a:t> </a:t>
            </a:r>
            <a:r>
              <a:rPr lang="en-US" dirty="0" err="1"/>
              <a:t>oboru</a:t>
            </a:r>
            <a:r>
              <a:rPr lang="en-US" dirty="0"/>
              <a:t>, </a:t>
            </a:r>
            <a:r>
              <a:rPr lang="en-US" dirty="0" err="1"/>
              <a:t>požádat</a:t>
            </a:r>
            <a:r>
              <a:rPr lang="en-US" dirty="0"/>
              <a:t> o </a:t>
            </a:r>
            <a:r>
              <a:rPr lang="en-US" dirty="0" err="1"/>
              <a:t>tzv</a:t>
            </a:r>
            <a:r>
              <a:rPr lang="en-US" dirty="0"/>
              <a:t>. "</a:t>
            </a:r>
            <a:r>
              <a:rPr lang="en-US" dirty="0" err="1"/>
              <a:t>zpětné</a:t>
            </a:r>
            <a:r>
              <a:rPr lang="en-US" dirty="0"/>
              <a:t> </a:t>
            </a:r>
            <a:r>
              <a:rPr lang="en-US" dirty="0" err="1"/>
              <a:t>započtení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" (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ZZ = "</a:t>
            </a:r>
            <a:r>
              <a:rPr lang="en-US" dirty="0" err="1"/>
              <a:t>zpětný</a:t>
            </a:r>
            <a:r>
              <a:rPr lang="en-US" dirty="0"/>
              <a:t> </a:t>
            </a:r>
            <a:r>
              <a:rPr lang="en-US" dirty="0" err="1"/>
              <a:t>zápočet</a:t>
            </a:r>
            <a:r>
              <a:rPr lang="en-US" dirty="0"/>
              <a:t>"): </a:t>
            </a:r>
            <a:r>
              <a:rPr lang="cs-CZ" dirty="0"/>
              <a:t>web IPVZ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žádost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č. 16 </a:t>
            </a:r>
            <a:r>
              <a:rPr lang="en-US" dirty="0"/>
              <a:t>(</a:t>
            </a:r>
            <a:r>
              <a:rPr lang="en-US" dirty="0" err="1"/>
              <a:t>odesílá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IPVZ)</a:t>
            </a:r>
            <a:endParaRPr lang="cs-CZ" dirty="0"/>
          </a:p>
          <a:p>
            <a:r>
              <a:rPr lang="en-US" dirty="0" err="1"/>
              <a:t>Posouzení</a:t>
            </a:r>
            <a:r>
              <a:rPr lang="en-US" dirty="0"/>
              <a:t> a </a:t>
            </a:r>
            <a:r>
              <a:rPr lang="en-US" dirty="0" err="1"/>
              <a:t>stanovisko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co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započítáno</a:t>
            </a:r>
            <a:r>
              <a:rPr lang="en-US" dirty="0"/>
              <a:t> do </a:t>
            </a:r>
            <a:r>
              <a:rPr lang="en-US" dirty="0" err="1"/>
              <a:t>oboru</a:t>
            </a:r>
            <a:r>
              <a:rPr lang="en-US" dirty="0"/>
              <a:t> VPL a co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muset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doplnit</a:t>
            </a:r>
            <a:r>
              <a:rPr lang="en-US" dirty="0"/>
              <a:t> a v </a:t>
            </a:r>
            <a:r>
              <a:rPr lang="en-US" dirty="0" err="1"/>
              <a:t>jakém</a:t>
            </a:r>
            <a:r>
              <a:rPr lang="en-US" dirty="0"/>
              <a:t> </a:t>
            </a:r>
            <a:r>
              <a:rPr lang="en-US" dirty="0" err="1"/>
              <a:t>rozsahu</a:t>
            </a:r>
            <a:r>
              <a:rPr lang="en-US" dirty="0"/>
              <a:t> pro </a:t>
            </a:r>
            <a:r>
              <a:rPr lang="en-US" dirty="0" err="1"/>
              <a:t>úvazek</a:t>
            </a:r>
            <a:r>
              <a:rPr lang="en-US" dirty="0"/>
              <a:t> 1,0</a:t>
            </a:r>
            <a:r>
              <a:rPr lang="cs-CZ" dirty="0"/>
              <a:t>, lékař bude</a:t>
            </a:r>
            <a:r>
              <a:rPr lang="en-US" dirty="0"/>
              <a:t> </a:t>
            </a:r>
            <a:r>
              <a:rPr lang="en-US" dirty="0" err="1"/>
              <a:t>vyrozuměn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za 4-6 </a:t>
            </a:r>
            <a:r>
              <a:rPr lang="en-US" dirty="0" err="1"/>
              <a:t>týdnů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Pokud</a:t>
            </a:r>
            <a:r>
              <a:rPr lang="en-US" dirty="0"/>
              <a:t> by </a:t>
            </a:r>
            <a:r>
              <a:rPr lang="en-US" dirty="0" err="1"/>
              <a:t>chtěl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staršího</a:t>
            </a:r>
            <a:r>
              <a:rPr lang="en-US" dirty="0"/>
              <a:t> VP (</a:t>
            </a:r>
            <a:r>
              <a:rPr lang="en-US" dirty="0" err="1"/>
              <a:t>např</a:t>
            </a:r>
            <a:r>
              <a:rPr lang="en-US" dirty="0"/>
              <a:t>. 2011) </a:t>
            </a:r>
            <a:r>
              <a:rPr lang="en-US" dirty="0" err="1"/>
              <a:t>přejít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VP (2018),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vyplní</a:t>
            </a:r>
            <a:r>
              <a:rPr lang="en-US" dirty="0"/>
              <a:t> </a:t>
            </a:r>
            <a:r>
              <a:rPr lang="en-US" dirty="0" err="1"/>
              <a:t>žádost</a:t>
            </a:r>
            <a:r>
              <a:rPr lang="en-US" dirty="0"/>
              <a:t> č. 16B - ale </a:t>
            </a:r>
            <a:r>
              <a:rPr lang="en-US" dirty="0" err="1"/>
              <a:t>pozor</a:t>
            </a:r>
            <a:r>
              <a:rPr lang="en-US" dirty="0"/>
              <a:t>, aby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školitel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akreditován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VP 2018! </a:t>
            </a:r>
            <a:r>
              <a:rPr lang="en-US" dirty="0" err="1"/>
              <a:t>Podobně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započítat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zahraničí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doktor</a:t>
            </a:r>
            <a:r>
              <a:rPr lang="en-US" dirty="0"/>
              <a:t>. </a:t>
            </a:r>
            <a:r>
              <a:rPr lang="en-US" dirty="0" err="1"/>
              <a:t>studia</a:t>
            </a:r>
            <a:r>
              <a:rPr lang="en-US" dirty="0"/>
              <a:t> - </a:t>
            </a:r>
            <a:r>
              <a:rPr lang="en-US" dirty="0" err="1"/>
              <a:t>posuzuje</a:t>
            </a:r>
            <a:r>
              <a:rPr lang="en-US" dirty="0"/>
              <a:t> MZČR! </a:t>
            </a:r>
            <a:r>
              <a:rPr lang="cs-CZ" dirty="0"/>
              <a:t>(lhůta pro rozhodnutí 30 dní)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28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9886-BBBC-4DE3-96D4-990FF17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poslat přihlášku po kmeni?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DD96-4BC5-4517-9ECB-3C1EEC82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IPVZ: základní kmen VPL a interní kmen VPL (b)</a:t>
            </a:r>
          </a:p>
          <a:p>
            <a:r>
              <a:rPr lang="en-US" sz="3200" dirty="0" err="1"/>
              <a:t>Přihlášku</a:t>
            </a:r>
            <a:r>
              <a:rPr lang="en-US" sz="3200" dirty="0"/>
              <a:t> po </a:t>
            </a:r>
            <a:r>
              <a:rPr lang="en-US" sz="3200" dirty="0" err="1"/>
              <a:t>kmeni</a:t>
            </a:r>
            <a:r>
              <a:rPr lang="en-US" sz="3200" dirty="0"/>
              <a:t> VPL </a:t>
            </a:r>
            <a:r>
              <a:rPr lang="en-US" sz="3200" dirty="0" err="1"/>
              <a:t>odešlete</a:t>
            </a:r>
            <a:r>
              <a:rPr lang="en-US" sz="3200" dirty="0"/>
              <a:t> v </a:t>
            </a:r>
            <a:r>
              <a:rPr lang="en-US" sz="3200" dirty="0" err="1"/>
              <a:t>listinné</a:t>
            </a:r>
            <a:r>
              <a:rPr lang="en-US" sz="3200" dirty="0"/>
              <a:t> </a:t>
            </a:r>
            <a:r>
              <a:rPr lang="en-US" sz="3200" dirty="0" err="1"/>
              <a:t>podobě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studijní</a:t>
            </a:r>
            <a:r>
              <a:rPr lang="en-US" sz="3200" dirty="0"/>
              <a:t> odd. IPVZ. </a:t>
            </a:r>
            <a:r>
              <a:rPr lang="en-US" sz="3200" dirty="0" err="1"/>
              <a:t>Přihlášku</a:t>
            </a:r>
            <a:r>
              <a:rPr lang="en-US" sz="3200" dirty="0"/>
              <a:t> po </a:t>
            </a:r>
            <a:r>
              <a:rPr lang="en-US" sz="3200" dirty="0" err="1"/>
              <a:t>interním</a:t>
            </a:r>
            <a:r>
              <a:rPr lang="en-US" sz="3200" dirty="0"/>
              <a:t> </a:t>
            </a:r>
            <a:r>
              <a:rPr lang="en-US" sz="3200" dirty="0" err="1"/>
              <a:t>kmeni</a:t>
            </a:r>
            <a:r>
              <a:rPr lang="en-US" sz="3200" dirty="0"/>
              <a:t>, </a:t>
            </a:r>
            <a:r>
              <a:rPr lang="en-US" sz="3200" dirty="0" err="1"/>
              <a:t>byť</a:t>
            </a:r>
            <a:r>
              <a:rPr lang="en-US" sz="3200" dirty="0"/>
              <a:t> v </a:t>
            </a:r>
            <a:r>
              <a:rPr lang="en-US" sz="3200" dirty="0" err="1"/>
              <a:t>oboru</a:t>
            </a:r>
            <a:r>
              <a:rPr lang="en-US" sz="3200" dirty="0"/>
              <a:t> VPL - </a:t>
            </a:r>
            <a:r>
              <a:rPr lang="en-US" sz="3200" dirty="0" err="1"/>
              <a:t>tedy</a:t>
            </a:r>
            <a:r>
              <a:rPr lang="en-US" sz="3200" dirty="0"/>
              <a:t> po </a:t>
            </a:r>
            <a:r>
              <a:rPr lang="en-US" sz="3200" dirty="0" err="1"/>
              <a:t>ukončení</a:t>
            </a:r>
            <a:r>
              <a:rPr lang="en-US" sz="3200" dirty="0"/>
              <a:t> </a:t>
            </a:r>
            <a:r>
              <a:rPr lang="en-US" sz="3200" dirty="0" err="1"/>
              <a:t>vzdělávání</a:t>
            </a:r>
            <a:r>
              <a:rPr lang="en-US" sz="3200" dirty="0"/>
              <a:t> v </a:t>
            </a:r>
            <a:r>
              <a:rPr lang="en-US" sz="3200" dirty="0" err="1"/>
              <a:t>interním</a:t>
            </a:r>
            <a:r>
              <a:rPr lang="en-US" sz="3200" dirty="0"/>
              <a:t> </a:t>
            </a:r>
            <a:r>
              <a:rPr lang="en-US" sz="3200" dirty="0" err="1"/>
              <a:t>kmeni</a:t>
            </a:r>
            <a:r>
              <a:rPr lang="en-US" sz="3200" dirty="0"/>
              <a:t> b) - </a:t>
            </a:r>
            <a:r>
              <a:rPr lang="en-US" sz="3200" dirty="0" err="1"/>
              <a:t>odešlete</a:t>
            </a:r>
            <a:r>
              <a:rPr lang="en-US" sz="3200" dirty="0"/>
              <a:t> </a:t>
            </a:r>
            <a:r>
              <a:rPr lang="en-US" sz="3200" dirty="0" err="1"/>
              <a:t>buď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studijní</a:t>
            </a:r>
            <a:r>
              <a:rPr lang="en-US" sz="3200" dirty="0"/>
              <a:t> odd. IPVZ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odd. </a:t>
            </a:r>
            <a:r>
              <a:rPr lang="en-US" sz="3200" dirty="0" err="1"/>
              <a:t>specializačního</a:t>
            </a:r>
            <a:r>
              <a:rPr lang="en-US" sz="3200" dirty="0"/>
              <a:t> </a:t>
            </a:r>
            <a:r>
              <a:rPr lang="en-US" sz="3200" dirty="0" err="1"/>
              <a:t>vzdělávání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LF! </a:t>
            </a:r>
            <a:r>
              <a:rPr lang="en-US" sz="3200" dirty="0" err="1"/>
              <a:t>Zkouška</a:t>
            </a:r>
            <a:r>
              <a:rPr lang="en-US" sz="3200" dirty="0"/>
              <a:t> </a:t>
            </a:r>
            <a:r>
              <a:rPr lang="en-US" sz="3200" dirty="0" err="1"/>
              <a:t>bude</a:t>
            </a:r>
            <a:r>
              <a:rPr lang="en-US" sz="3200" dirty="0"/>
              <a:t> </a:t>
            </a:r>
            <a:r>
              <a:rPr lang="en-US" sz="3200" dirty="0" err="1"/>
              <a:t>probíhat</a:t>
            </a:r>
            <a:r>
              <a:rPr lang="en-US" sz="3200" dirty="0"/>
              <a:t> </a:t>
            </a:r>
            <a:r>
              <a:rPr lang="en-US" sz="3200" dirty="0" err="1"/>
              <a:t>buď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LF</a:t>
            </a:r>
            <a:r>
              <a:rPr lang="cs-CZ" sz="3200" dirty="0"/>
              <a:t>,</a:t>
            </a:r>
            <a:r>
              <a:rPr lang="en-US" sz="3200" dirty="0"/>
              <a:t>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IPVZ, ale </a:t>
            </a:r>
            <a:r>
              <a:rPr lang="en-US" sz="3200" dirty="0" err="1"/>
              <a:t>vždy</a:t>
            </a:r>
            <a:r>
              <a:rPr lang="en-US" sz="3200" dirty="0"/>
              <a:t> z </a:t>
            </a:r>
            <a:r>
              <a:rPr lang="en-US" sz="3200" dirty="0" err="1"/>
              <a:t>otázek</a:t>
            </a:r>
            <a:r>
              <a:rPr lang="en-US" sz="3200" dirty="0"/>
              <a:t> po </a:t>
            </a:r>
            <a:r>
              <a:rPr lang="en-US" sz="3200" dirty="0" err="1"/>
              <a:t>ukončení</a:t>
            </a:r>
            <a:r>
              <a:rPr lang="en-US" sz="3200" dirty="0"/>
              <a:t> </a:t>
            </a:r>
            <a:r>
              <a:rPr lang="en-US" sz="3200" dirty="0" err="1"/>
              <a:t>interního</a:t>
            </a:r>
            <a:r>
              <a:rPr lang="en-US" sz="3200" dirty="0"/>
              <a:t> </a:t>
            </a:r>
            <a:r>
              <a:rPr lang="en-US" sz="3200" dirty="0" err="1"/>
              <a:t>kmene</a:t>
            </a:r>
            <a:r>
              <a:rPr lang="en-US" sz="3200" dirty="0"/>
              <a:t> </a:t>
            </a:r>
            <a:r>
              <a:rPr lang="en-US" sz="3200" dirty="0" err="1"/>
              <a:t>zveřejněných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webu</a:t>
            </a:r>
            <a:r>
              <a:rPr lang="en-US" sz="3200" dirty="0"/>
              <a:t> MZČR a </a:t>
            </a:r>
            <a:r>
              <a:rPr lang="en-US" sz="3200" dirty="0" err="1"/>
              <a:t>před</a:t>
            </a:r>
            <a:r>
              <a:rPr lang="en-US" sz="3200" dirty="0"/>
              <a:t> </a:t>
            </a:r>
            <a:r>
              <a:rPr lang="en-US" sz="3200" dirty="0" err="1"/>
              <a:t>komisí</a:t>
            </a:r>
            <a:r>
              <a:rPr lang="en-US" sz="3200" dirty="0"/>
              <a:t> </a:t>
            </a:r>
            <a:r>
              <a:rPr lang="en-US" sz="3200" dirty="0" err="1"/>
              <a:t>složenou</a:t>
            </a:r>
            <a:r>
              <a:rPr lang="en-US" sz="3200" dirty="0"/>
              <a:t> z </a:t>
            </a:r>
            <a:r>
              <a:rPr lang="en-US" sz="3200" dirty="0" err="1"/>
              <a:t>komisařů</a:t>
            </a:r>
            <a:r>
              <a:rPr lang="en-US" sz="3200" dirty="0"/>
              <a:t> </a:t>
            </a:r>
            <a:r>
              <a:rPr lang="en-US" sz="3200" dirty="0" err="1"/>
              <a:t>schválených</a:t>
            </a:r>
            <a:r>
              <a:rPr lang="en-US" sz="3200" dirty="0"/>
              <a:t> MZČR pro </a:t>
            </a:r>
            <a:r>
              <a:rPr lang="en-US" sz="3200" dirty="0" err="1"/>
              <a:t>Vnitřní</a:t>
            </a:r>
            <a:r>
              <a:rPr lang="en-US" sz="3200" dirty="0"/>
              <a:t> </a:t>
            </a:r>
            <a:r>
              <a:rPr lang="en-US" sz="3200" dirty="0" err="1"/>
              <a:t>lékařství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069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E59C-C7D1-43D8-4CB2-77141BE0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vzdělávání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E7AF-0A07-28CA-E76B-F3992756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Kdo se může zařadit do specializačního vzdělávání?</a:t>
            </a:r>
          </a:p>
          <a:p>
            <a:r>
              <a:rPr lang="cs-CZ" dirty="0"/>
              <a:t>Zákon č. 95/2004 Sb. (novela: zákon č. 67/2017 Sb. platný od 1.7. 2017)</a:t>
            </a:r>
          </a:p>
          <a:p>
            <a:r>
              <a:rPr lang="cs-CZ" dirty="0"/>
              <a:t>Vyhláška č. 282/2019 Sb., o zkouškách lékařů, zubních lékařů a farmaceutů</a:t>
            </a:r>
          </a:p>
          <a:p>
            <a:r>
              <a:rPr lang="cs-CZ" dirty="0"/>
              <a:t>Vyhláška č. 397/2020 Sb., příloha č. 19 (kmen VPL) a č. 6 (interní kmen)</a:t>
            </a:r>
          </a:p>
          <a:p>
            <a:r>
              <a:rPr lang="cs-CZ" dirty="0">
                <a:solidFill>
                  <a:srgbClr val="FF0000"/>
                </a:solidFill>
              </a:rPr>
              <a:t>! Novela vyhlášky o kmenech </a:t>
            </a:r>
            <a:r>
              <a:rPr lang="en-US" dirty="0">
                <a:hlinkClick r:id="rId2"/>
              </a:rPr>
              <a:t>397/2020 Sb. </a:t>
            </a:r>
            <a:r>
              <a:rPr lang="en-US" dirty="0" err="1">
                <a:hlinkClick r:id="rId2"/>
              </a:rPr>
              <a:t>Vyhláška</a:t>
            </a:r>
            <a:r>
              <a:rPr lang="en-US" dirty="0">
                <a:hlinkClick r:id="rId2"/>
              </a:rPr>
              <a:t> o </a:t>
            </a:r>
            <a:r>
              <a:rPr lang="en-US" dirty="0" err="1">
                <a:hlinkClick r:id="rId2"/>
              </a:rPr>
              <a:t>vzdělávání</a:t>
            </a:r>
            <a:r>
              <a:rPr lang="en-US" dirty="0">
                <a:hlinkClick r:id="rId2"/>
              </a:rPr>
              <a:t> v </a:t>
            </a:r>
            <a:r>
              <a:rPr lang="en-US" dirty="0" err="1">
                <a:hlinkClick r:id="rId2"/>
              </a:rPr>
              <a:t>základních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kmenech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lékařů</a:t>
            </a:r>
            <a:r>
              <a:rPr lang="cs-CZ" dirty="0"/>
              <a:t> ruší povinné „průřezové kurzy“ ve kmeni a délku průřezových praxí (po 2m ARO/in/chir) stanoví jako maximální – lze přesunout do základního oboru (VPL)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Věstník MZČR, částka 3/2018 (vlastní specializovaný výcvik v oboru VPL)</a:t>
            </a:r>
          </a:p>
          <a:p>
            <a:pPr marL="0" indent="0">
              <a:buNone/>
            </a:pPr>
            <a:r>
              <a:rPr lang="cs-CZ" dirty="0"/>
              <a:t>!? LOGBOOK, záznam výkonů – netřeba iniciály, přehledové tabulky</a:t>
            </a:r>
          </a:p>
          <a:p>
            <a:r>
              <a:rPr lang="cs-CZ" dirty="0">
                <a:solidFill>
                  <a:srgbClr val="FF0000"/>
                </a:solidFill>
              </a:rPr>
              <a:t>SKILLSBOOK – nově od 9/2024</a:t>
            </a:r>
          </a:p>
          <a:p>
            <a:r>
              <a:rPr lang="cs-CZ" dirty="0">
                <a:solidFill>
                  <a:srgbClr val="FF0000"/>
                </a:solidFill>
              </a:rPr>
              <a:t>Všechny předchozí verze logbooků zůstávají platné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77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104069-12F8-4D07-8B9B-9DE7BDC5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EZP: </a:t>
            </a:r>
            <a:r>
              <a:rPr lang="en-GB" sz="4000" dirty="0">
                <a:hlinkClick r:id="rId2"/>
              </a:rPr>
              <a:t>Evidence </a:t>
            </a:r>
            <a:r>
              <a:rPr lang="en-GB" sz="4000" dirty="0" err="1">
                <a:hlinkClick r:id="rId2"/>
              </a:rPr>
              <a:t>zdravotnických</a:t>
            </a:r>
            <a:r>
              <a:rPr lang="en-GB" sz="4000" dirty="0">
                <a:hlinkClick r:id="rId2"/>
              </a:rPr>
              <a:t> </a:t>
            </a:r>
            <a:r>
              <a:rPr lang="en-GB" sz="4000" dirty="0" err="1">
                <a:hlinkClick r:id="rId2"/>
              </a:rPr>
              <a:t>pracovníků</a:t>
            </a:r>
            <a:r>
              <a:rPr lang="en-GB" sz="4000" dirty="0">
                <a:hlinkClick r:id="rId2"/>
              </a:rPr>
              <a:t> (mzcr.cz)</a:t>
            </a:r>
            <a:endParaRPr lang="en-GB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D40BF-785F-4124-5380-D3DCBAD3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webu KVL řada návodů a metodických pokynů</a:t>
            </a:r>
          </a:p>
          <a:p>
            <a:r>
              <a:rPr lang="cs-CZ" dirty="0"/>
              <a:t>V plánu zpřehlednění – zpětná vazba vítána!</a:t>
            </a:r>
          </a:p>
          <a:p>
            <a:r>
              <a:rPr lang="en-GB" dirty="0">
                <a:hlinkClick r:id="rId3"/>
              </a:rPr>
              <a:t>https://www.ipvz.cz/seznam-souboru/7172-jak-vyplnit-prihlasku-ke-zkousce-v-oboru-vpl.pdf</a:t>
            </a:r>
            <a:endParaRPr lang="cs-CZ" dirty="0"/>
          </a:p>
          <a:p>
            <a:r>
              <a:rPr lang="cs-CZ" dirty="0"/>
              <a:t>Raději se dvakrát zeptat, než poslat chybně</a:t>
            </a:r>
          </a:p>
        </p:txBody>
      </p:sp>
    </p:spTree>
    <p:extLst>
      <p:ext uri="{BB962C8B-B14F-4D97-AF65-F5344CB8AC3E}">
        <p14:creationId xmlns:p14="http://schemas.microsoft.com/office/powerpoint/2010/main" val="3549866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11E6-699E-408B-9A7E-11E66451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 k přihlášce ke zkoušce po základním kmeni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E4EB-AA73-4CA5-9250-36FFD8D77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máte</a:t>
            </a:r>
            <a:r>
              <a:rPr lang="en-US" sz="2400" dirty="0"/>
              <a:t> </a:t>
            </a:r>
            <a:r>
              <a:rPr lang="cs-CZ" sz="2400" dirty="0"/>
              <a:t>Z</a:t>
            </a:r>
            <a:r>
              <a:rPr lang="en-US" sz="2400" dirty="0"/>
              <a:t>Z, </a:t>
            </a:r>
            <a:r>
              <a:rPr lang="en-US" sz="2400" dirty="0" err="1"/>
              <a:t>přiložte</a:t>
            </a:r>
            <a:r>
              <a:rPr lang="en-US" sz="2400" dirty="0"/>
              <a:t> </a:t>
            </a:r>
            <a:r>
              <a:rPr lang="en-US" sz="2400" dirty="0" err="1"/>
              <a:t>kopii</a:t>
            </a:r>
            <a:r>
              <a:rPr lang="en-US" sz="2400" dirty="0"/>
              <a:t> </a:t>
            </a:r>
            <a:r>
              <a:rPr lang="en-US" sz="2400" dirty="0" err="1"/>
              <a:t>Stanoviska</a:t>
            </a:r>
            <a:r>
              <a:rPr lang="en-US" sz="2400" dirty="0"/>
              <a:t> IPVZ o ZZ </a:t>
            </a:r>
            <a:r>
              <a:rPr lang="en-US" sz="2400" dirty="0" err="1"/>
              <a:t>vaší</a:t>
            </a:r>
            <a:r>
              <a:rPr lang="en-US" sz="2400" dirty="0"/>
              <a:t> </a:t>
            </a:r>
            <a:r>
              <a:rPr lang="en-US" sz="2400" dirty="0" err="1"/>
              <a:t>dosavadní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en-US" sz="2400" dirty="0"/>
              <a:t> a do </a:t>
            </a:r>
            <a:r>
              <a:rPr lang="en-US" sz="2400" dirty="0" err="1">
                <a:highlight>
                  <a:srgbClr val="FFFF00"/>
                </a:highlight>
              </a:rPr>
              <a:t>chronologické</a:t>
            </a:r>
            <a:r>
              <a:rPr lang="en-US" sz="2400" dirty="0"/>
              <a:t> tab</a:t>
            </a:r>
            <a:r>
              <a:rPr lang="cs-CZ" sz="2400" dirty="0"/>
              <a:t>.</a:t>
            </a:r>
            <a:r>
              <a:rPr lang="en-US" sz="2400" dirty="0"/>
              <a:t> abs</a:t>
            </a:r>
            <a:r>
              <a:rPr lang="cs-CZ" sz="2400" dirty="0"/>
              <a:t>. p</a:t>
            </a:r>
            <a:r>
              <a:rPr lang="en-US" sz="2400" dirty="0" err="1"/>
              <a:t>raxe</a:t>
            </a:r>
            <a:r>
              <a:rPr lang="cs-CZ" sz="2400" dirty="0"/>
              <a:t>,</a:t>
            </a:r>
            <a:r>
              <a:rPr lang="en-US" sz="2400" dirty="0"/>
              <a:t> v </a:t>
            </a:r>
            <a:r>
              <a:rPr lang="en-US" sz="2400" dirty="0" err="1"/>
              <a:t>přihlášce</a:t>
            </a:r>
            <a:r>
              <a:rPr lang="en-US" sz="2400" dirty="0"/>
              <a:t> </a:t>
            </a:r>
            <a:r>
              <a:rPr lang="en-US" sz="2400" dirty="0" err="1"/>
              <a:t>pak</a:t>
            </a:r>
            <a:r>
              <a:rPr lang="en-US" sz="2400" dirty="0"/>
              <a:t> </a:t>
            </a:r>
            <a:r>
              <a:rPr lang="en-US" sz="2400" dirty="0" err="1"/>
              <a:t>stačí</a:t>
            </a:r>
            <a:r>
              <a:rPr lang="en-US" sz="2400" dirty="0"/>
              <a:t> </a:t>
            </a:r>
            <a:r>
              <a:rPr lang="en-US" sz="2400" dirty="0" err="1"/>
              <a:t>vypsat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to, co </a:t>
            </a:r>
            <a:r>
              <a:rPr lang="en-US" sz="2400" dirty="0" err="1"/>
              <a:t>jste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měli</a:t>
            </a:r>
            <a:r>
              <a:rPr lang="en-US" sz="2400" dirty="0"/>
              <a:t> 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tohoto</a:t>
            </a:r>
            <a:r>
              <a:rPr lang="en-US" sz="2400" dirty="0"/>
              <a:t> </a:t>
            </a:r>
            <a:r>
              <a:rPr lang="en-US" sz="2400" dirty="0" err="1"/>
              <a:t>Stanoviska</a:t>
            </a:r>
            <a:r>
              <a:rPr lang="en-US" sz="2400" dirty="0"/>
              <a:t> IPVZ </a:t>
            </a:r>
            <a:r>
              <a:rPr lang="cs-CZ" sz="2400" dirty="0"/>
              <a:t>doplnit.</a:t>
            </a:r>
          </a:p>
          <a:p>
            <a:r>
              <a:rPr lang="en-US" sz="2400" dirty="0">
                <a:highlight>
                  <a:srgbClr val="FFFF00"/>
                </a:highlight>
              </a:rPr>
              <a:t>Z </a:t>
            </a:r>
            <a:r>
              <a:rPr lang="en-US" sz="2400" dirty="0" err="1">
                <a:highlight>
                  <a:srgbClr val="FFFF00"/>
                </a:highlight>
              </a:rPr>
              <a:t>logbooku</a:t>
            </a:r>
            <a:r>
              <a:rPr lang="cs-CZ" sz="2400" dirty="0">
                <a:highlight>
                  <a:srgbClr val="FFFF00"/>
                </a:highlight>
              </a:rPr>
              <a:t>/skillsbooku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stačí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kopie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sumarizační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tabulky</a:t>
            </a:r>
            <a:r>
              <a:rPr lang="en-US" sz="2400" dirty="0">
                <a:highlight>
                  <a:srgbClr val="FFFF00"/>
                </a:highlight>
              </a:rPr>
              <a:t> s </a:t>
            </a:r>
            <a:r>
              <a:rPr lang="en-US" sz="2400" dirty="0" err="1">
                <a:highlight>
                  <a:srgbClr val="FFFF00"/>
                </a:highlight>
              </a:rPr>
              <a:t>přehledem</a:t>
            </a:r>
            <a:r>
              <a:rPr lang="en-US" sz="2400" dirty="0">
                <a:highlight>
                  <a:srgbClr val="FFFF00"/>
                </a:highlight>
              </a:rPr>
              <a:t> abs</a:t>
            </a:r>
            <a:r>
              <a:rPr lang="cs-CZ" sz="2400" dirty="0">
                <a:highlight>
                  <a:srgbClr val="FFFF00"/>
                </a:highlight>
              </a:rPr>
              <a:t>.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praxe</a:t>
            </a:r>
            <a:r>
              <a:rPr lang="en-US" sz="2400" dirty="0">
                <a:highlight>
                  <a:srgbClr val="FFFF00"/>
                </a:highlight>
              </a:rPr>
              <a:t> a </a:t>
            </a:r>
            <a:r>
              <a:rPr lang="en-US" sz="2400" dirty="0" err="1">
                <a:highlight>
                  <a:srgbClr val="FFFF00"/>
                </a:highlight>
              </a:rPr>
              <a:t>celkové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hodnocení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školitele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r>
              <a:rPr lang="en-US" sz="2400" dirty="0" err="1"/>
              <a:t>Nepřikládejte</a:t>
            </a:r>
            <a:r>
              <a:rPr lang="en-US" sz="2400" dirty="0"/>
              <a:t> </a:t>
            </a:r>
            <a:r>
              <a:rPr lang="en-US" sz="2400" dirty="0" err="1"/>
              <a:t>kopii</a:t>
            </a:r>
            <a:r>
              <a:rPr lang="en-US" sz="2400" dirty="0"/>
              <a:t> </a:t>
            </a:r>
            <a:r>
              <a:rPr lang="en-US" sz="2400" dirty="0" err="1"/>
              <a:t>tabulky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výkonů</a:t>
            </a:r>
            <a:r>
              <a:rPr lang="en-US" sz="2400" dirty="0"/>
              <a:t>.</a:t>
            </a:r>
            <a:r>
              <a:rPr lang="cs-CZ" sz="2400" dirty="0"/>
              <a:t> K samotné zkoušce přineste originály dokladů!</a:t>
            </a:r>
          </a:p>
          <a:p>
            <a:r>
              <a:rPr lang="cs-CZ" sz="2400" dirty="0"/>
              <a:t>Nezapomeňte na </a:t>
            </a:r>
            <a:r>
              <a:rPr lang="en-US" sz="2400" dirty="0"/>
              <a:t>tab</a:t>
            </a:r>
            <a:r>
              <a:rPr lang="cs-CZ" sz="2400" dirty="0"/>
              <a:t>. </a:t>
            </a:r>
            <a:r>
              <a:rPr lang="en-US" sz="2400" dirty="0"/>
              <a:t>s </a:t>
            </a:r>
            <a:r>
              <a:rPr lang="en-US" sz="2400" dirty="0" err="1"/>
              <a:t>absolvovanými</a:t>
            </a:r>
            <a:r>
              <a:rPr lang="en-US" sz="2400" dirty="0"/>
              <a:t> </a:t>
            </a:r>
            <a:r>
              <a:rPr lang="en-US" sz="2400" dirty="0" err="1"/>
              <a:t>kurzy</a:t>
            </a:r>
            <a:r>
              <a:rPr lang="en-US" sz="2400" dirty="0"/>
              <a:t> a </a:t>
            </a:r>
            <a:r>
              <a:rPr lang="en-US" sz="2400" dirty="0">
                <a:highlight>
                  <a:srgbClr val="FFFF00"/>
                </a:highlight>
              </a:rPr>
              <a:t>kopi</a:t>
            </a:r>
            <a:r>
              <a:rPr lang="cs-CZ" sz="2400" dirty="0">
                <a:highlight>
                  <a:srgbClr val="FFFF00"/>
                </a:highlight>
              </a:rPr>
              <a:t>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potvrz</a:t>
            </a:r>
            <a:r>
              <a:rPr lang="cs-CZ" sz="2400" dirty="0">
                <a:highlight>
                  <a:srgbClr val="FFFF00"/>
                </a:highlight>
              </a:rPr>
              <a:t>.</a:t>
            </a:r>
            <a:r>
              <a:rPr lang="en-US" sz="2400" dirty="0">
                <a:highlight>
                  <a:srgbClr val="FFFF00"/>
                </a:highlight>
              </a:rPr>
              <a:t> o abs</a:t>
            </a:r>
            <a:r>
              <a:rPr lang="cs-CZ" sz="2400" dirty="0">
                <a:highlight>
                  <a:srgbClr val="FFFF00"/>
                </a:highlight>
              </a:rPr>
              <a:t>. </a:t>
            </a:r>
            <a:r>
              <a:rPr lang="en-US" sz="2400" dirty="0" err="1">
                <a:highlight>
                  <a:srgbClr val="FFFF00"/>
                </a:highlight>
              </a:rPr>
              <a:t>kurzech</a:t>
            </a:r>
            <a:r>
              <a:rPr lang="en-US" sz="2400" dirty="0"/>
              <a:t>. </a:t>
            </a:r>
            <a:r>
              <a:rPr lang="cs-CZ" sz="2400" dirty="0"/>
              <a:t>N</a:t>
            </a:r>
            <a:r>
              <a:rPr lang="en-US" sz="2400" dirty="0" err="1"/>
              <a:t>ezbytné</a:t>
            </a:r>
            <a:r>
              <a:rPr lang="en-US" sz="2400" dirty="0"/>
              <a:t> </a:t>
            </a:r>
            <a:r>
              <a:rPr lang="cs-CZ" sz="2400" dirty="0"/>
              <a:t>jsou </a:t>
            </a:r>
            <a:r>
              <a:rPr lang="en-US" sz="2400" dirty="0" err="1">
                <a:highlight>
                  <a:srgbClr val="FFFF00"/>
                </a:highlight>
              </a:rPr>
              <a:t>kopie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záznamů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stáží</a:t>
            </a:r>
            <a:r>
              <a:rPr lang="en-US" sz="2400" dirty="0">
                <a:highlight>
                  <a:srgbClr val="FFFF00"/>
                </a:highlight>
              </a:rPr>
              <a:t> v </a:t>
            </a:r>
            <a:r>
              <a:rPr lang="en-US" sz="2400" dirty="0" err="1">
                <a:highlight>
                  <a:srgbClr val="FFFF00"/>
                </a:highlight>
              </a:rPr>
              <a:t>indexu</a:t>
            </a:r>
            <a:r>
              <a:rPr lang="en-US" sz="2400" dirty="0"/>
              <a:t>, 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Vám</a:t>
            </a:r>
            <a:r>
              <a:rPr lang="en-US" sz="2400" dirty="0"/>
              <a:t> </a:t>
            </a:r>
            <a:r>
              <a:rPr lang="en-US" sz="2400" dirty="0" err="1"/>
              <a:t>tyto</a:t>
            </a:r>
            <a:r>
              <a:rPr lang="en-US" sz="2400" dirty="0"/>
              <a:t> </a:t>
            </a:r>
            <a:r>
              <a:rPr lang="en-US" sz="2400" dirty="0" err="1"/>
              <a:t>stáže</a:t>
            </a:r>
            <a:r>
              <a:rPr lang="en-US" sz="2400" dirty="0"/>
              <a:t>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nebyly</a:t>
            </a:r>
            <a:r>
              <a:rPr lang="en-US" sz="2400" dirty="0"/>
              <a:t> </a:t>
            </a:r>
            <a:r>
              <a:rPr lang="en-US" sz="2400" dirty="0" err="1"/>
              <a:t>uznány</a:t>
            </a:r>
            <a:r>
              <a:rPr lang="en-US" sz="2400" dirty="0"/>
              <a:t> v </a:t>
            </a:r>
            <a:r>
              <a:rPr lang="en-US" sz="2400" dirty="0" err="1"/>
              <a:t>rámci</a:t>
            </a:r>
            <a:r>
              <a:rPr lang="en-US" sz="2400" dirty="0"/>
              <a:t> </a:t>
            </a:r>
            <a:r>
              <a:rPr lang="cs-CZ" sz="2400" dirty="0"/>
              <a:t>ZZ</a:t>
            </a:r>
            <a:r>
              <a:rPr lang="en-US" sz="2400" dirty="0"/>
              <a:t>.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en-US" sz="2400" dirty="0" err="1"/>
              <a:t>řiložte</a:t>
            </a:r>
            <a:r>
              <a:rPr lang="en-US" sz="2400" dirty="0"/>
              <a:t> </a:t>
            </a:r>
            <a:r>
              <a:rPr lang="en-US" sz="2400" dirty="0" err="1"/>
              <a:t>kopie</a:t>
            </a:r>
            <a:r>
              <a:rPr lang="en-US" sz="2400" dirty="0"/>
              <a:t> </a:t>
            </a:r>
            <a:r>
              <a:rPr lang="en-US" sz="2400" dirty="0" err="1"/>
              <a:t>certifikátů</a:t>
            </a:r>
            <a:r>
              <a:rPr lang="en-US" sz="2400" dirty="0"/>
              <a:t> po </a:t>
            </a:r>
            <a:r>
              <a:rPr lang="en-US" sz="2400" dirty="0" err="1"/>
              <a:t>ukončení</a:t>
            </a:r>
            <a:r>
              <a:rPr lang="en-US" sz="2400" dirty="0"/>
              <a:t> </a:t>
            </a:r>
            <a:r>
              <a:rPr lang="en-US" sz="2400" dirty="0" err="1"/>
              <a:t>vzdělávání</a:t>
            </a:r>
            <a:r>
              <a:rPr lang="en-US" sz="2400" dirty="0"/>
              <a:t> v </a:t>
            </a:r>
            <a:r>
              <a:rPr lang="en-US" sz="2400" dirty="0" err="1"/>
              <a:t>základních</a:t>
            </a:r>
            <a:r>
              <a:rPr lang="en-US" sz="2400" dirty="0"/>
              <a:t> </a:t>
            </a:r>
            <a:r>
              <a:rPr lang="en-US" sz="2400" dirty="0" err="1"/>
              <a:t>kmenech</a:t>
            </a:r>
            <a:r>
              <a:rPr lang="en-US" sz="2400" dirty="0"/>
              <a:t>, </a:t>
            </a:r>
            <a:r>
              <a:rPr lang="en-US" sz="2400" dirty="0" err="1"/>
              <a:t>kopie</a:t>
            </a:r>
            <a:r>
              <a:rPr lang="en-US" sz="2400" dirty="0"/>
              <a:t> </a:t>
            </a:r>
            <a:r>
              <a:rPr lang="en-US" sz="2400" dirty="0" err="1"/>
              <a:t>atestačních</a:t>
            </a:r>
            <a:r>
              <a:rPr lang="en-US" sz="2400" dirty="0"/>
              <a:t> </a:t>
            </a:r>
            <a:r>
              <a:rPr lang="en-US" sz="2400" dirty="0" err="1"/>
              <a:t>diplomů</a:t>
            </a:r>
            <a:r>
              <a:rPr lang="en-US" sz="2400" dirty="0"/>
              <a:t>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kopii</a:t>
            </a:r>
            <a:r>
              <a:rPr lang="en-US" sz="2400" dirty="0"/>
              <a:t> </a:t>
            </a:r>
            <a:r>
              <a:rPr lang="en-US" sz="2400" dirty="0" err="1"/>
              <a:t>Rozhodnutí</a:t>
            </a:r>
            <a:r>
              <a:rPr lang="en-US" sz="2400" dirty="0"/>
              <a:t> o </a:t>
            </a:r>
            <a:r>
              <a:rPr lang="en-US" sz="2400" dirty="0" err="1"/>
              <a:t>uznání</a:t>
            </a:r>
            <a:r>
              <a:rPr lang="en-US" sz="2400" dirty="0"/>
              <a:t> </a:t>
            </a:r>
            <a:r>
              <a:rPr lang="en-US" sz="2400" dirty="0" err="1"/>
              <a:t>zahraniční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en-US" sz="2400" dirty="0"/>
              <a:t> MZ, 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tyto</a:t>
            </a:r>
            <a:r>
              <a:rPr lang="en-US" sz="2400" dirty="0"/>
              <a:t> </a:t>
            </a:r>
            <a:r>
              <a:rPr lang="en-US" sz="2400" dirty="0" err="1"/>
              <a:t>dokumenty</a:t>
            </a:r>
            <a:r>
              <a:rPr lang="en-US" sz="2400" dirty="0"/>
              <a:t> </a:t>
            </a:r>
            <a:r>
              <a:rPr lang="en-US" sz="2400" dirty="0" err="1"/>
              <a:t>vlastníte</a:t>
            </a:r>
            <a:r>
              <a:rPr lang="cs-CZ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832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D32C-A88C-41B9-8B9B-46B19826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zkoušek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E64D-F406-42EC-BFDB-13CE2F8D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161297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Web MZ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https://mzd.gov.cz/wp-content/uploads/2020/11/Terminy-zaverecnych-zkousek-po-ukonceni-zakladniho-kmene-IPVZ_2025.pdf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https://mzd.gov.cz/wp-content/uploads/2020/11/Terminy-atestacnich-zkousek_lekari_IPVZ_2025.pdf</a:t>
            </a:r>
            <a:endParaRPr lang="cs-CZ" dirty="0"/>
          </a:p>
          <a:p>
            <a:r>
              <a:rPr lang="cs-CZ" dirty="0"/>
              <a:t>Web IPVZ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https://www.ipvz.cz/o-ipvz/kontakty/pedagogicka-pracoviste/vseobecne-prakticke-lekarstvi/terminy-atestaci</a:t>
            </a:r>
            <a:endParaRPr lang="cs-CZ" dirty="0"/>
          </a:p>
          <a:p>
            <a:r>
              <a:rPr lang="cs-CZ" dirty="0"/>
              <a:t>Prosíme uveďte nejbližší týden, kdy si přejete být zkoušeni, min. 60 dní předem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077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4F32-4362-464E-861C-9F17493C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 po kmeni: průběh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DCDE-FE67-48C2-A233-3C81E993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Zaměřená na znalosti běžných praktických postupů v ordinaci VPL</a:t>
            </a:r>
          </a:p>
          <a:p>
            <a:r>
              <a:rPr lang="cs-CZ" dirty="0"/>
              <a:t>Triplety z okruhů na webu IPVZ a MZČR, součástí otázka z diferenciální diagnostiky, </a:t>
            </a:r>
            <a:r>
              <a:rPr lang="cs-CZ" dirty="0">
                <a:highlight>
                  <a:srgbClr val="FFFF00"/>
                </a:highlight>
              </a:rPr>
              <a:t>popis EKG</a:t>
            </a:r>
            <a:r>
              <a:rPr lang="cs-CZ" dirty="0"/>
              <a:t>, interpretace lab. výsledků</a:t>
            </a:r>
          </a:p>
          <a:p>
            <a:r>
              <a:rPr lang="cs-CZ" dirty="0"/>
              <a:t>Při neúspěchu lze opakovat nejdříve za 6 měsíců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76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F3F9-98EE-4BC9-A689-72CAF98B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Atestační zkouška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AB1C-6240-4231-AB2C-8C9BC54E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Skládá se </a:t>
            </a:r>
            <a:r>
              <a:rPr lang="en-US" dirty="0"/>
              <a:t>z </a:t>
            </a:r>
            <a:r>
              <a:rPr lang="en-US" dirty="0" err="1"/>
              <a:t>praktické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a z </a:t>
            </a:r>
            <a:r>
              <a:rPr lang="en-US" dirty="0" err="1"/>
              <a:t>teoretické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cs-CZ" dirty="0"/>
              <a:t>.</a:t>
            </a:r>
          </a:p>
          <a:p>
            <a:r>
              <a:rPr lang="en-US" dirty="0" err="1"/>
              <a:t>Praktická</a:t>
            </a:r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. </a:t>
            </a:r>
            <a:r>
              <a:rPr lang="en-US" dirty="0" err="1"/>
              <a:t>předchází</a:t>
            </a:r>
            <a:r>
              <a:rPr lang="en-US" dirty="0"/>
              <a:t> </a:t>
            </a:r>
            <a:r>
              <a:rPr lang="en-US" dirty="0" err="1"/>
              <a:t>teoretické</a:t>
            </a:r>
            <a:r>
              <a:rPr lang="en-US" dirty="0"/>
              <a:t> </a:t>
            </a:r>
            <a:r>
              <a:rPr lang="en-US" dirty="0" err="1"/>
              <a:t>zkoušce</a:t>
            </a:r>
            <a:r>
              <a:rPr lang="en-US" dirty="0"/>
              <a:t> a </a:t>
            </a:r>
            <a:r>
              <a:rPr lang="en-US" dirty="0" err="1"/>
              <a:t>školenec</a:t>
            </a:r>
            <a:r>
              <a:rPr lang="en-US" dirty="0"/>
              <a:t> ji </a:t>
            </a:r>
            <a:r>
              <a:rPr lang="en-US" dirty="0" err="1"/>
              <a:t>absolvuje</a:t>
            </a:r>
            <a:r>
              <a:rPr lang="en-US" dirty="0"/>
              <a:t> </a:t>
            </a:r>
            <a:r>
              <a:rPr lang="en-US" dirty="0" err="1"/>
              <a:t>zpravidla</a:t>
            </a:r>
            <a:r>
              <a:rPr lang="en-US" dirty="0"/>
              <a:t> v </a:t>
            </a:r>
            <a:r>
              <a:rPr lang="en-US" dirty="0" err="1"/>
              <a:t>akreditované</a:t>
            </a:r>
            <a:r>
              <a:rPr lang="en-US" dirty="0"/>
              <a:t> </a:t>
            </a:r>
            <a:r>
              <a:rPr lang="en-US" dirty="0" err="1"/>
              <a:t>ordinaci</a:t>
            </a:r>
            <a:r>
              <a:rPr lang="en-US" dirty="0"/>
              <a:t> v </a:t>
            </a:r>
            <a:r>
              <a:rPr lang="en-US" dirty="0" err="1"/>
              <a:t>kraji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kterém</a:t>
            </a:r>
            <a:r>
              <a:rPr lang="en-US" dirty="0"/>
              <a:t> </a:t>
            </a:r>
            <a:r>
              <a:rPr lang="en-US" dirty="0" err="1"/>
              <a:t>bydlí</a:t>
            </a:r>
            <a:r>
              <a:rPr lang="en-US" dirty="0"/>
              <a:t>, resp.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zaměstnán</a:t>
            </a:r>
            <a:r>
              <a:rPr lang="cs-CZ" dirty="0"/>
              <a:t>, výjimečně v jiném kraji.</a:t>
            </a:r>
          </a:p>
          <a:p>
            <a:r>
              <a:rPr lang="en-US" dirty="0"/>
              <a:t>Po</a:t>
            </a:r>
            <a:r>
              <a:rPr lang="cs-CZ" dirty="0"/>
              <a:t>zvánku k</a:t>
            </a:r>
            <a:r>
              <a:rPr lang="en-US" dirty="0"/>
              <a:t> </a:t>
            </a:r>
            <a:r>
              <a:rPr lang="en-US" dirty="0" err="1"/>
              <a:t>praktické</a:t>
            </a:r>
            <a:r>
              <a:rPr lang="en-US" dirty="0"/>
              <a:t> </a:t>
            </a:r>
            <a:r>
              <a:rPr lang="en-US" dirty="0" err="1"/>
              <a:t>zkoušce</a:t>
            </a:r>
            <a:r>
              <a:rPr lang="en-US" dirty="0"/>
              <a:t> </a:t>
            </a:r>
            <a:r>
              <a:rPr lang="en-US" dirty="0" err="1"/>
              <a:t>obdrží</a:t>
            </a:r>
            <a:r>
              <a:rPr lang="en-US" dirty="0"/>
              <a:t> </a:t>
            </a:r>
            <a:r>
              <a:rPr lang="cs-CZ" dirty="0"/>
              <a:t>š</a:t>
            </a:r>
            <a:r>
              <a:rPr lang="en-US" dirty="0" err="1"/>
              <a:t>kolenec</a:t>
            </a:r>
            <a:r>
              <a:rPr lang="en-US" dirty="0"/>
              <a:t> </a:t>
            </a:r>
            <a:r>
              <a:rPr lang="cs-CZ" dirty="0"/>
              <a:t>společně s přihláškou k teoretické části atestační zkoušky </a:t>
            </a:r>
            <a:r>
              <a:rPr lang="cs-CZ" dirty="0">
                <a:highlight>
                  <a:srgbClr val="FFFF00"/>
                </a:highlight>
              </a:rPr>
              <a:t>nejpozději </a:t>
            </a:r>
            <a:r>
              <a:rPr lang="en-US" dirty="0">
                <a:highlight>
                  <a:srgbClr val="FFFF00"/>
                </a:highlight>
              </a:rPr>
              <a:t>30 </a:t>
            </a:r>
            <a:r>
              <a:rPr lang="en-US" dirty="0" err="1">
                <a:highlight>
                  <a:srgbClr val="FFFF00"/>
                </a:highlight>
              </a:rPr>
              <a:t>dní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před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konáním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cs-CZ" dirty="0">
                <a:highlight>
                  <a:srgbClr val="FFFF00"/>
                </a:highlight>
              </a:rPr>
              <a:t>teoretické části atestační zkoušky 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kontaktní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cs-CZ" dirty="0">
                <a:highlight>
                  <a:srgbClr val="FFFF00"/>
                </a:highlight>
              </a:rPr>
              <a:t>e-</a:t>
            </a:r>
            <a:r>
              <a:rPr lang="en-US" dirty="0" err="1">
                <a:highlight>
                  <a:srgbClr val="FFFF00"/>
                </a:highlight>
              </a:rPr>
              <a:t>mailovou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adresu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uvedenou</a:t>
            </a:r>
            <a:r>
              <a:rPr lang="en-US" dirty="0">
                <a:highlight>
                  <a:srgbClr val="FFFF00"/>
                </a:highlight>
              </a:rPr>
              <a:t> v </a:t>
            </a:r>
            <a:r>
              <a:rPr lang="cs-CZ" dirty="0">
                <a:highlight>
                  <a:srgbClr val="FFFF00"/>
                </a:highlight>
              </a:rPr>
              <a:t>p</a:t>
            </a:r>
            <a:r>
              <a:rPr lang="en-US" dirty="0" err="1">
                <a:highlight>
                  <a:srgbClr val="FFFF00"/>
                </a:highlight>
              </a:rPr>
              <a:t>řihl</a:t>
            </a:r>
            <a:r>
              <a:rPr lang="en-US" dirty="0">
                <a:highlight>
                  <a:srgbClr val="FFFF00"/>
                </a:highlight>
              </a:rPr>
              <a:t>. k </a:t>
            </a:r>
            <a:r>
              <a:rPr lang="en-US" dirty="0" err="1">
                <a:highlight>
                  <a:srgbClr val="FFFF00"/>
                </a:highlight>
              </a:rPr>
              <a:t>atest</a:t>
            </a:r>
            <a:r>
              <a:rPr lang="en-US" dirty="0">
                <a:highlight>
                  <a:srgbClr val="FFFF00"/>
                </a:highlight>
              </a:rPr>
              <a:t>. </a:t>
            </a:r>
            <a:r>
              <a:rPr lang="en-US" dirty="0" err="1">
                <a:highlight>
                  <a:srgbClr val="FFFF00"/>
                </a:highlight>
              </a:rPr>
              <a:t>zk</a:t>
            </a:r>
            <a:r>
              <a:rPr lang="en-US" dirty="0">
                <a:highlight>
                  <a:srgbClr val="FFFF00"/>
                </a:highlight>
              </a:rPr>
              <a:t>.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pozvánce</a:t>
            </a:r>
            <a:r>
              <a:rPr lang="en-US" dirty="0"/>
              <a:t> </a:t>
            </a:r>
            <a:r>
              <a:rPr lang="en-US" dirty="0" err="1"/>
              <a:t>obdrží</a:t>
            </a:r>
            <a:r>
              <a:rPr lang="en-US" dirty="0"/>
              <a:t> </a:t>
            </a:r>
            <a:r>
              <a:rPr lang="en-US" dirty="0" err="1"/>
              <a:t>uchazeč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platbě</a:t>
            </a:r>
            <a:r>
              <a:rPr lang="en-US" dirty="0"/>
              <a:t> za </a:t>
            </a:r>
            <a:r>
              <a:rPr lang="en-US" dirty="0" err="1"/>
              <a:t>praktickou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teoretickou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atestační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. </a:t>
            </a:r>
            <a:r>
              <a:rPr lang="en-US" dirty="0" err="1"/>
              <a:t>Teoretická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atestace</a:t>
            </a:r>
            <a:r>
              <a:rPr lang="en-US" dirty="0"/>
              <a:t> se </a:t>
            </a:r>
            <a:r>
              <a:rPr lang="en-US" dirty="0" err="1"/>
              <a:t>koná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IPVZ v </a:t>
            </a:r>
            <a:r>
              <a:rPr lang="en-US" dirty="0" err="1"/>
              <a:t>Praze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Ruské</a:t>
            </a:r>
            <a:r>
              <a:rPr lang="en-US" dirty="0"/>
              <a:t> ul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53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AD84-6F3D-43DA-8887-0D10BAA5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a jak poslat přihlášku k atestaci?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403F-59D4-4A26-A665-0A0D3A561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Přihl</a:t>
            </a:r>
            <a:r>
              <a:rPr lang="cs-CZ" dirty="0"/>
              <a:t>ášku</a:t>
            </a:r>
            <a:r>
              <a:rPr lang="en-US" dirty="0"/>
              <a:t> k </a:t>
            </a:r>
            <a:r>
              <a:rPr lang="en-US" dirty="0" err="1"/>
              <a:t>atestaci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školenec</a:t>
            </a:r>
            <a:r>
              <a:rPr lang="en-US" dirty="0"/>
              <a:t> </a:t>
            </a:r>
            <a:r>
              <a:rPr lang="en-US" dirty="0" err="1"/>
              <a:t>poslat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až</a:t>
            </a:r>
            <a:r>
              <a:rPr lang="en-US" dirty="0">
                <a:solidFill>
                  <a:srgbClr val="FF0000"/>
                </a:solidFill>
              </a:rPr>
              <a:t> po </a:t>
            </a:r>
            <a:r>
              <a:rPr lang="en-US" dirty="0" err="1">
                <a:solidFill>
                  <a:srgbClr val="FF0000"/>
                </a:solidFill>
              </a:rPr>
              <a:t>splnění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všech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stáží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povinných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kurzů</a:t>
            </a:r>
            <a:r>
              <a:rPr lang="en-US" dirty="0">
                <a:solidFill>
                  <a:srgbClr val="FF0000"/>
                </a:solidFill>
              </a:rPr>
              <a:t> a po </a:t>
            </a:r>
            <a:r>
              <a:rPr lang="en-US" dirty="0" err="1">
                <a:solidFill>
                  <a:srgbClr val="FF0000"/>
                </a:solidFill>
              </a:rPr>
              <a:t>úspěšném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absolvování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zkoušky</a:t>
            </a:r>
            <a:r>
              <a:rPr lang="en-US" dirty="0">
                <a:solidFill>
                  <a:srgbClr val="FF0000"/>
                </a:solidFill>
              </a:rPr>
              <a:t> po </a:t>
            </a:r>
            <a:r>
              <a:rPr lang="en-US" dirty="0" err="1">
                <a:solidFill>
                  <a:srgbClr val="FF0000"/>
                </a:solidFill>
              </a:rPr>
              <a:t>kmeni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pokud</a:t>
            </a:r>
            <a:r>
              <a:rPr lang="en-US" dirty="0"/>
              <a:t> se ho </a:t>
            </a:r>
            <a:r>
              <a:rPr lang="en-US" dirty="0" err="1"/>
              <a:t>týká</a:t>
            </a:r>
            <a:r>
              <a:rPr lang="en-US" dirty="0"/>
              <a:t>) a </a:t>
            </a:r>
            <a:r>
              <a:rPr lang="en-US" dirty="0" err="1"/>
              <a:t>odeslat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IPVZ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kdykoliv</a:t>
            </a:r>
            <a:r>
              <a:rPr lang="en-US" dirty="0"/>
              <a:t>, ale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nejpozději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2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měsíce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před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termínem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zkoušky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/>
              <a:t>uvedeném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IPVZ).</a:t>
            </a:r>
            <a:endParaRPr lang="cs-CZ" dirty="0"/>
          </a:p>
          <a:p>
            <a:r>
              <a:rPr lang="en-US" dirty="0" err="1"/>
              <a:t>Přihlášky</a:t>
            </a:r>
            <a:r>
              <a:rPr lang="en-US" dirty="0"/>
              <a:t> je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vyplnit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pečlivě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přehledně</a:t>
            </a:r>
            <a:r>
              <a:rPr lang="en-US" dirty="0"/>
              <a:t> </a:t>
            </a:r>
            <a:r>
              <a:rPr lang="en-US" dirty="0" err="1"/>
              <a:t>uspořádaných</a:t>
            </a:r>
            <a:r>
              <a:rPr lang="en-US" dirty="0"/>
              <a:t> </a:t>
            </a:r>
            <a:r>
              <a:rPr lang="en-US" dirty="0" err="1"/>
              <a:t>povinných</a:t>
            </a:r>
            <a:r>
              <a:rPr lang="en-US" dirty="0"/>
              <a:t> </a:t>
            </a:r>
            <a:r>
              <a:rPr lang="en-US" dirty="0" err="1"/>
              <a:t>příloh</a:t>
            </a:r>
            <a:r>
              <a:rPr lang="cs-CZ" dirty="0"/>
              <a:t>.</a:t>
            </a:r>
          </a:p>
          <a:p>
            <a:r>
              <a:rPr lang="cs-CZ" dirty="0"/>
              <a:t>Chronologické řazení stáží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80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084EEA-07C0-4EB1-9B1F-F8DCB232F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9" y="4140"/>
            <a:ext cx="6526116" cy="68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8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2043-E6DD-42A6-BC21-66A2BC6D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Přihláška k atestaci: kdy poslat?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DEA5-6796-4142-BB50-6E57442C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mám</a:t>
            </a:r>
            <a:r>
              <a:rPr lang="en-US" dirty="0"/>
              <a:t> </a:t>
            </a:r>
            <a:r>
              <a:rPr lang="en-US" dirty="0" err="1"/>
              <a:t>splněné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stáže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kurzy</a:t>
            </a:r>
            <a:r>
              <a:rPr lang="en-US" dirty="0"/>
              <a:t> </a:t>
            </a:r>
            <a:r>
              <a:rPr lang="en-US" dirty="0" err="1"/>
              <a:t>stanovené</a:t>
            </a:r>
            <a:r>
              <a:rPr lang="en-US" dirty="0"/>
              <a:t> </a:t>
            </a:r>
            <a:r>
              <a:rPr lang="en-US" dirty="0" err="1"/>
              <a:t>příslušným</a:t>
            </a:r>
            <a:r>
              <a:rPr lang="en-US" dirty="0"/>
              <a:t> VP, </a:t>
            </a:r>
            <a:r>
              <a:rPr lang="en-US" dirty="0" err="1"/>
              <a:t>popř</a:t>
            </a:r>
            <a:r>
              <a:rPr lang="en-US" dirty="0"/>
              <a:t>. </a:t>
            </a:r>
            <a:r>
              <a:rPr lang="en-US" dirty="0" err="1"/>
              <a:t>uvedené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tanovisku</a:t>
            </a:r>
            <a:r>
              <a:rPr lang="en-US" dirty="0"/>
              <a:t> IPVZ o </a:t>
            </a:r>
            <a:r>
              <a:rPr lang="en-US" dirty="0" err="1"/>
              <a:t>tzv</a:t>
            </a:r>
            <a:r>
              <a:rPr lang="en-US" dirty="0"/>
              <a:t>. "</a:t>
            </a:r>
            <a:r>
              <a:rPr lang="en-US" dirty="0" err="1"/>
              <a:t>zpětném</a:t>
            </a:r>
            <a:r>
              <a:rPr lang="en-US" dirty="0"/>
              <a:t> </a:t>
            </a:r>
            <a:r>
              <a:rPr lang="en-US" dirty="0" err="1"/>
              <a:t>zápočtení</a:t>
            </a:r>
            <a:r>
              <a:rPr lang="en-US" dirty="0"/>
              <a:t> </a:t>
            </a:r>
            <a:r>
              <a:rPr lang="en-US" dirty="0" err="1"/>
              <a:t>dosavadní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". 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en-US" dirty="0" err="1"/>
              <a:t>lékařů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skládat</a:t>
            </a:r>
            <a:r>
              <a:rPr lang="en-US" dirty="0"/>
              <a:t> </a:t>
            </a:r>
            <a:r>
              <a:rPr lang="en-US" dirty="0" err="1"/>
              <a:t>zkoušku</a:t>
            </a:r>
            <a:r>
              <a:rPr lang="en-US" dirty="0"/>
              <a:t> po </a:t>
            </a:r>
            <a:r>
              <a:rPr lang="en-US" dirty="0" err="1"/>
              <a:t>kmeni</a:t>
            </a:r>
            <a:r>
              <a:rPr lang="en-US" dirty="0"/>
              <a:t> je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absolvování</a:t>
            </a:r>
            <a:r>
              <a:rPr lang="en-US" dirty="0"/>
              <a:t> </a:t>
            </a:r>
            <a:r>
              <a:rPr lang="en-US" dirty="0" err="1"/>
              <a:t>podmínkou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aby se </a:t>
            </a:r>
            <a:r>
              <a:rPr lang="en-US" dirty="0" err="1"/>
              <a:t>uchazeč</a:t>
            </a:r>
            <a:r>
              <a:rPr lang="en-US" dirty="0"/>
              <a:t>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přihlásit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zkoušce</a:t>
            </a:r>
            <a:r>
              <a:rPr lang="en-US" dirty="0"/>
              <a:t> </a:t>
            </a:r>
            <a:r>
              <a:rPr lang="en-US" dirty="0" err="1"/>
              <a:t>atestační</a:t>
            </a:r>
            <a:r>
              <a:rPr lang="en-US" dirty="0"/>
              <a:t>!</a:t>
            </a:r>
            <a:endParaRPr lang="cs-CZ" dirty="0"/>
          </a:p>
          <a:p>
            <a:r>
              <a:rPr lang="en-US" dirty="0" err="1"/>
              <a:t>Kdykoliv</a:t>
            </a:r>
            <a:r>
              <a:rPr lang="en-US" dirty="0"/>
              <a:t>, ale </a:t>
            </a:r>
            <a:r>
              <a:rPr lang="en-US" dirty="0" err="1">
                <a:solidFill>
                  <a:srgbClr val="FF0000"/>
                </a:solidFill>
              </a:rPr>
              <a:t>nejpozději</a:t>
            </a:r>
            <a:r>
              <a:rPr lang="en-US" dirty="0">
                <a:solidFill>
                  <a:srgbClr val="FF0000"/>
                </a:solidFill>
              </a:rPr>
              <a:t> 60 </a:t>
            </a:r>
            <a:r>
              <a:rPr lang="en-US" dirty="0" err="1">
                <a:solidFill>
                  <a:srgbClr val="FF0000"/>
                </a:solidFill>
              </a:rPr>
              <a:t>dnů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zvoleným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preferovaným </a:t>
            </a:r>
            <a:r>
              <a:rPr lang="en-US" dirty="0" err="1">
                <a:solidFill>
                  <a:srgbClr val="FF0000"/>
                </a:solidFill>
              </a:rPr>
              <a:t>zkouškovým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termínem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uvedeným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webových</a:t>
            </a:r>
            <a:r>
              <a:rPr lang="en-US" dirty="0"/>
              <a:t> </a:t>
            </a:r>
            <a:r>
              <a:rPr lang="en-US" dirty="0" err="1"/>
              <a:t>stránkách</a:t>
            </a:r>
            <a:r>
              <a:rPr lang="en-US" dirty="0"/>
              <a:t> IPVZ </a:t>
            </a:r>
            <a:r>
              <a:rPr lang="en-US" dirty="0" err="1"/>
              <a:t>nebo</a:t>
            </a:r>
            <a:r>
              <a:rPr lang="en-US" dirty="0"/>
              <a:t> MZČR</a:t>
            </a:r>
          </a:p>
        </p:txBody>
      </p:sp>
    </p:spTree>
    <p:extLst>
      <p:ext uri="{BB962C8B-B14F-4D97-AF65-F5344CB8AC3E}">
        <p14:creationId xmlns:p14="http://schemas.microsoft.com/office/powerpoint/2010/main" val="2400012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E637-A8C0-4104-8558-7F1D94EA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Atestační zkouška: průběh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0D29-9D82-405F-8C06-AB210796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výsledku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 err="1">
                <a:solidFill>
                  <a:srgbClr val="FF0000"/>
                </a:solidFill>
              </a:rPr>
              <a:t>neprospěl</a:t>
            </a:r>
            <a:r>
              <a:rPr lang="en-US" sz="2400" dirty="0">
                <a:solidFill>
                  <a:srgbClr val="FF0000"/>
                </a:solidFill>
              </a:rPr>
              <a:t>" </a:t>
            </a:r>
            <a:r>
              <a:rPr lang="en-US" sz="2400" dirty="0"/>
              <a:t>u </a:t>
            </a:r>
            <a:r>
              <a:rPr lang="en-US" sz="2400" dirty="0" err="1"/>
              <a:t>praktické</a:t>
            </a:r>
            <a:r>
              <a:rPr lang="en-US" sz="2400" dirty="0"/>
              <a:t> </a:t>
            </a:r>
            <a:r>
              <a:rPr lang="en-US" sz="2400" dirty="0" err="1"/>
              <a:t>části</a:t>
            </a:r>
            <a:r>
              <a:rPr lang="en-US" sz="2400" dirty="0"/>
              <a:t> </a:t>
            </a:r>
            <a:r>
              <a:rPr lang="en-US" sz="2400" dirty="0" err="1"/>
              <a:t>zkoušky</a:t>
            </a:r>
            <a:r>
              <a:rPr lang="en-US" sz="2400" dirty="0"/>
              <a:t>,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uchazeč</a:t>
            </a:r>
            <a:r>
              <a:rPr lang="en-US" sz="2400" dirty="0"/>
              <a:t> v </a:t>
            </a:r>
            <a:r>
              <a:rPr lang="en-US" sz="2400" dirty="0" err="1"/>
              <a:t>teoretické</a:t>
            </a:r>
            <a:r>
              <a:rPr lang="en-US" sz="2400" dirty="0"/>
              <a:t> </a:t>
            </a:r>
            <a:r>
              <a:rPr lang="en-US" sz="2400" dirty="0" err="1"/>
              <a:t>části</a:t>
            </a:r>
            <a:r>
              <a:rPr lang="en-US" sz="2400" dirty="0"/>
              <a:t> </a:t>
            </a:r>
            <a:r>
              <a:rPr lang="en-US" sz="2400" dirty="0" err="1"/>
              <a:t>zkoušky</a:t>
            </a:r>
            <a:r>
              <a:rPr lang="en-US" sz="2400" dirty="0"/>
              <a:t> </a:t>
            </a:r>
            <a:r>
              <a:rPr lang="en-US" sz="2400" dirty="0" err="1"/>
              <a:t>nepokračuje</a:t>
            </a:r>
            <a:r>
              <a:rPr lang="en-US" sz="2400" dirty="0"/>
              <a:t> - </a:t>
            </a:r>
            <a:r>
              <a:rPr lang="en-US" sz="2400" dirty="0" err="1"/>
              <a:t>celkové</a:t>
            </a:r>
            <a:r>
              <a:rPr lang="en-US" sz="2400" dirty="0"/>
              <a:t> </a:t>
            </a:r>
            <a:r>
              <a:rPr lang="en-US" sz="2400" dirty="0" err="1"/>
              <a:t>hodnocení</a:t>
            </a:r>
            <a:r>
              <a:rPr lang="en-US" sz="2400" dirty="0"/>
              <a:t> je </a:t>
            </a:r>
            <a:r>
              <a:rPr lang="en-US" sz="2400" dirty="0" err="1"/>
              <a:t>neprospěl</a:t>
            </a:r>
            <a:r>
              <a:rPr lang="en-US" sz="2400" dirty="0"/>
              <a:t> a </a:t>
            </a:r>
            <a:r>
              <a:rPr lang="en-US" sz="2400" dirty="0" err="1"/>
              <a:t>zkoušku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může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opakovat</a:t>
            </a:r>
            <a:r>
              <a:rPr lang="en-US" sz="2400" dirty="0">
                <a:solidFill>
                  <a:srgbClr val="FF0000"/>
                </a:solidFill>
              </a:rPr>
              <a:t> za </a:t>
            </a:r>
            <a:r>
              <a:rPr lang="en-US" sz="2400" dirty="0" err="1">
                <a:solidFill>
                  <a:srgbClr val="FF0000"/>
                </a:solidFill>
              </a:rPr>
              <a:t>rok</a:t>
            </a:r>
            <a:r>
              <a:rPr lang="en-US" sz="2400" dirty="0"/>
              <a:t>. 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byla</a:t>
            </a:r>
            <a:r>
              <a:rPr lang="en-US" sz="2400" dirty="0"/>
              <a:t> </a:t>
            </a:r>
            <a:r>
              <a:rPr lang="en-US" sz="2400" dirty="0" err="1"/>
              <a:t>praktická</a:t>
            </a:r>
            <a:r>
              <a:rPr lang="en-US" sz="2400" dirty="0"/>
              <a:t> </a:t>
            </a:r>
            <a:r>
              <a:rPr lang="en-US" sz="2400" dirty="0" err="1"/>
              <a:t>část</a:t>
            </a:r>
            <a:r>
              <a:rPr lang="en-US" sz="2400" dirty="0"/>
              <a:t> </a:t>
            </a:r>
            <a:r>
              <a:rPr lang="en-US" sz="2400" dirty="0" err="1"/>
              <a:t>zk</a:t>
            </a:r>
            <a:r>
              <a:rPr lang="en-US" sz="2400" dirty="0"/>
              <a:t>. </a:t>
            </a:r>
            <a:r>
              <a:rPr lang="en-US" sz="2400" dirty="0" err="1"/>
              <a:t>úspěšná</a:t>
            </a:r>
            <a:r>
              <a:rPr lang="en-US" sz="2400" dirty="0"/>
              <a:t> a </a:t>
            </a:r>
            <a:r>
              <a:rPr lang="en-US" sz="2400" dirty="0" err="1"/>
              <a:t>teoretická</a:t>
            </a:r>
            <a:r>
              <a:rPr lang="en-US" sz="2400" dirty="0"/>
              <a:t> </a:t>
            </a:r>
            <a:r>
              <a:rPr lang="en-US" sz="2400" dirty="0" err="1"/>
              <a:t>zkouška</a:t>
            </a:r>
            <a:r>
              <a:rPr lang="en-US" sz="2400" dirty="0"/>
              <a:t> </a:t>
            </a:r>
            <a:r>
              <a:rPr lang="en-US" sz="2400" dirty="0" err="1"/>
              <a:t>neúspěšná</a:t>
            </a:r>
            <a:r>
              <a:rPr lang="en-US" sz="2400" dirty="0"/>
              <a:t>, je </a:t>
            </a:r>
            <a:r>
              <a:rPr lang="en-US" sz="2400" dirty="0" err="1"/>
              <a:t>celkové</a:t>
            </a:r>
            <a:r>
              <a:rPr lang="en-US" sz="2400" dirty="0"/>
              <a:t> </a:t>
            </a:r>
            <a:r>
              <a:rPr lang="en-US" sz="2400" dirty="0" err="1"/>
              <a:t>hodnocení</a:t>
            </a:r>
            <a:r>
              <a:rPr lang="en-US" sz="2400" dirty="0"/>
              <a:t> </a:t>
            </a:r>
            <a:r>
              <a:rPr lang="en-US" sz="2400" dirty="0" err="1"/>
              <a:t>zkoušky</a:t>
            </a:r>
            <a:r>
              <a:rPr lang="en-US" sz="2400" dirty="0"/>
              <a:t> </a:t>
            </a:r>
            <a:r>
              <a:rPr lang="en-US" sz="2400" dirty="0" err="1"/>
              <a:t>opět</a:t>
            </a:r>
            <a:r>
              <a:rPr lang="en-US" sz="2400" dirty="0"/>
              <a:t> "</a:t>
            </a:r>
            <a:r>
              <a:rPr lang="en-US" sz="2400" dirty="0" err="1"/>
              <a:t>neprospěl</a:t>
            </a:r>
            <a:r>
              <a:rPr lang="en-US" sz="2400" dirty="0"/>
              <a:t>". </a:t>
            </a:r>
            <a:r>
              <a:rPr lang="en-US" sz="2400" dirty="0" err="1"/>
              <a:t>Opět</a:t>
            </a:r>
            <a:r>
              <a:rPr lang="en-US" sz="2400" dirty="0"/>
              <a:t> je </a:t>
            </a:r>
            <a:r>
              <a:rPr lang="en-US" sz="2400" dirty="0" err="1">
                <a:highlight>
                  <a:srgbClr val="FFFF00"/>
                </a:highlight>
              </a:rPr>
              <a:t>možné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opakovat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atest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r>
              <a:rPr lang="en-US" sz="2400" dirty="0" err="1">
                <a:highlight>
                  <a:srgbClr val="FFFF00"/>
                </a:highlight>
              </a:rPr>
              <a:t>zk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r>
              <a:rPr lang="en-US" sz="2400" dirty="0" err="1">
                <a:highlight>
                  <a:srgbClr val="FFFF00"/>
                </a:highlight>
              </a:rPr>
              <a:t>nejdříve</a:t>
            </a:r>
            <a:r>
              <a:rPr lang="en-US" sz="2400" dirty="0">
                <a:highlight>
                  <a:srgbClr val="FFFF00"/>
                </a:highlight>
              </a:rPr>
              <a:t> za 12 </a:t>
            </a:r>
            <a:r>
              <a:rPr lang="en-US" sz="2400" dirty="0" err="1">
                <a:highlight>
                  <a:srgbClr val="FFFF00"/>
                </a:highlight>
              </a:rPr>
              <a:t>měsíců</a:t>
            </a:r>
            <a:r>
              <a:rPr lang="en-US" sz="2400" dirty="0">
                <a:highlight>
                  <a:srgbClr val="FFFF00"/>
                </a:highlight>
              </a:rPr>
              <a:t> ode </a:t>
            </a:r>
            <a:r>
              <a:rPr lang="en-US" sz="2400" dirty="0" err="1">
                <a:highlight>
                  <a:srgbClr val="FFFF00"/>
                </a:highlight>
              </a:rPr>
              <a:t>dne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neúspěchu</a:t>
            </a:r>
            <a:r>
              <a:rPr lang="en-US" sz="2400" dirty="0"/>
              <a:t>. 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uchazeč</a:t>
            </a:r>
            <a:r>
              <a:rPr lang="en-US" sz="2400" dirty="0"/>
              <a:t> "za </a:t>
            </a:r>
            <a:r>
              <a:rPr lang="en-US" sz="2400" dirty="0" err="1"/>
              <a:t>sebou</a:t>
            </a:r>
            <a:r>
              <a:rPr lang="en-US" sz="2400" dirty="0"/>
              <a:t>" </a:t>
            </a:r>
            <a:r>
              <a:rPr lang="en-US" sz="2400" dirty="0" err="1">
                <a:solidFill>
                  <a:srgbClr val="FF0000"/>
                </a:solidFill>
              </a:rPr>
              <a:t>úspěšnou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prakt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zk</a:t>
            </a:r>
            <a:r>
              <a:rPr lang="en-US" sz="2400" dirty="0">
                <a:solidFill>
                  <a:srgbClr val="FF0000"/>
                </a:solidFill>
              </a:rPr>
              <a:t>., ale </a:t>
            </a:r>
            <a:r>
              <a:rPr lang="en-US" sz="2400" dirty="0" err="1">
                <a:solidFill>
                  <a:srgbClr val="FF0000"/>
                </a:solidFill>
              </a:rPr>
              <a:t>omluví</a:t>
            </a:r>
            <a:r>
              <a:rPr lang="en-US" sz="2400" dirty="0">
                <a:solidFill>
                  <a:srgbClr val="FF0000"/>
                </a:solidFill>
              </a:rPr>
              <a:t> se </a:t>
            </a:r>
            <a:r>
              <a:rPr lang="en-US" sz="2400" dirty="0" err="1"/>
              <a:t>následně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závažných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důvodů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zkoušky</a:t>
            </a:r>
            <a:r>
              <a:rPr lang="en-US" sz="2400" dirty="0"/>
              <a:t> </a:t>
            </a:r>
            <a:r>
              <a:rPr lang="en-US" sz="2400" dirty="0" err="1"/>
              <a:t>teoretické</a:t>
            </a:r>
            <a:r>
              <a:rPr lang="en-US" sz="2400" dirty="0"/>
              <a:t>, </a:t>
            </a:r>
            <a:r>
              <a:rPr lang="en-US" sz="2400" dirty="0" err="1"/>
              <a:t>pak</a:t>
            </a:r>
            <a:r>
              <a:rPr lang="en-US" sz="2400" dirty="0"/>
              <a:t> mu </a:t>
            </a:r>
            <a:r>
              <a:rPr lang="en-US" sz="2400" dirty="0" err="1">
                <a:solidFill>
                  <a:srgbClr val="FF0000"/>
                </a:solidFill>
              </a:rPr>
              <a:t>praktická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zk</a:t>
            </a:r>
            <a:r>
              <a:rPr lang="en-US" sz="2400" dirty="0">
                <a:solidFill>
                  <a:srgbClr val="FF0000"/>
                </a:solidFill>
              </a:rPr>
              <a:t>. "</a:t>
            </a:r>
            <a:r>
              <a:rPr lang="en-US" sz="2400" dirty="0" err="1">
                <a:solidFill>
                  <a:srgbClr val="FF0000"/>
                </a:solidFill>
              </a:rPr>
              <a:t>platí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roky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/>
              <a:t>. </a:t>
            </a:r>
            <a:r>
              <a:rPr lang="en-US" sz="2400" dirty="0" err="1">
                <a:highlight>
                  <a:srgbClr val="FFFF00"/>
                </a:highlight>
              </a:rPr>
              <a:t>Omluva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musí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být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vždy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písemná</a:t>
            </a:r>
            <a:r>
              <a:rPr lang="cs-CZ" sz="2400" dirty="0">
                <a:highlight>
                  <a:srgbClr val="FFFF00"/>
                </a:highlight>
              </a:rPr>
              <a:t> (možno DS)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adresu</a:t>
            </a:r>
            <a:r>
              <a:rPr lang="en-US" sz="2400" dirty="0"/>
              <a:t> </a:t>
            </a:r>
            <a:r>
              <a:rPr lang="en-US" sz="2400" dirty="0" err="1"/>
              <a:t>studijního</a:t>
            </a:r>
            <a:r>
              <a:rPr lang="en-US" sz="2400" dirty="0"/>
              <a:t> odd. IPVZ</a:t>
            </a:r>
            <a:r>
              <a:rPr lang="cs-CZ" sz="2400" dirty="0"/>
              <a:t> a prosíme oznámit i katedře VPL</a:t>
            </a:r>
          </a:p>
          <a:p>
            <a:r>
              <a:rPr lang="cs-CZ" sz="2400" dirty="0"/>
              <a:t>Možnost odstoupit od zkoušky v den zkoušky, než si vytáhne uchazeč otázky</a:t>
            </a:r>
          </a:p>
          <a:p>
            <a:r>
              <a:rPr lang="cs-CZ" sz="2400" dirty="0"/>
              <a:t>Možná přítomnost školitele či jiného zdravotnického pracovníka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156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909D-BB86-42DD-ED43-78A9C592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nového na katedře VPL?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50C7-73B9-CE7E-9933-F4226143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Nepovinné a mimořádné kurzy viz </a:t>
            </a:r>
            <a:r>
              <a:rPr lang="en-GB" dirty="0" err="1">
                <a:hlinkClick r:id="rId2"/>
              </a:rPr>
              <a:t>Seznam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vzdělávacích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akcí</a:t>
            </a:r>
            <a:r>
              <a:rPr lang="en-GB" dirty="0">
                <a:hlinkClick r:id="rId2"/>
              </a:rPr>
              <a:t> - </a:t>
            </a:r>
            <a:r>
              <a:rPr lang="en-GB" dirty="0" err="1">
                <a:hlinkClick r:id="rId2"/>
              </a:rPr>
              <a:t>Všeobecné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praktické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lékařství</a:t>
            </a:r>
            <a:r>
              <a:rPr lang="en-GB" dirty="0">
                <a:hlinkClick r:id="rId2"/>
              </a:rPr>
              <a:t> - </a:t>
            </a:r>
            <a:r>
              <a:rPr lang="en-GB" dirty="0" err="1">
                <a:hlinkClick r:id="rId2"/>
              </a:rPr>
              <a:t>katedra</a:t>
            </a:r>
            <a:r>
              <a:rPr lang="en-GB" dirty="0">
                <a:hlinkClick r:id="rId2"/>
              </a:rPr>
              <a:t> | IPVZ</a:t>
            </a:r>
            <a:endParaRPr lang="cs-CZ" dirty="0"/>
          </a:p>
          <a:p>
            <a:r>
              <a:rPr lang="cs-CZ" dirty="0"/>
              <a:t>Kurzy pořádané katedrou vs. kurzy povinné v rámci vzdělávacích programů</a:t>
            </a:r>
          </a:p>
          <a:p>
            <a:r>
              <a:rPr lang="cs-CZ" dirty="0"/>
              <a:t>Podcast Praktici </a:t>
            </a:r>
            <a:r>
              <a:rPr lang="cs-CZ" dirty="0">
                <a:hlinkClick r:id="rId3"/>
              </a:rPr>
              <a:t>https://www.buzzsprout.com/2001816</a:t>
            </a:r>
            <a:endParaRPr lang="cs-CZ" dirty="0"/>
          </a:p>
          <a:p>
            <a:r>
              <a:rPr lang="cs-CZ" dirty="0"/>
              <a:t>Competence base education: SKILLSBOOK </a:t>
            </a:r>
            <a:r>
              <a:rPr lang="cs-CZ" dirty="0">
                <a:hlinkClick r:id="rId4"/>
              </a:rPr>
              <a:t>https://www.ipvz.cz/seznam-souboru/11275-skillsbook-vpl-vodoznak.pdf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39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743B-74CC-4C45-A006-41241AB5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program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4AB9-A4EF-40BF-AB4B-8BCDE590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</a:t>
            </a:r>
            <a:r>
              <a:rPr lang="en-US" dirty="0" err="1"/>
              <a:t>tohoto</a:t>
            </a:r>
            <a:r>
              <a:rPr lang="en-US" dirty="0"/>
              <a:t> VP se </a:t>
            </a:r>
            <a:r>
              <a:rPr lang="en-US" dirty="0" err="1"/>
              <a:t>zařazují</a:t>
            </a:r>
            <a:r>
              <a:rPr lang="en-US" dirty="0"/>
              <a:t> </a:t>
            </a:r>
            <a:r>
              <a:rPr lang="en-US" dirty="0" err="1"/>
              <a:t>lékaři</a:t>
            </a:r>
            <a:r>
              <a:rPr lang="en-US" dirty="0"/>
              <a:t> </a:t>
            </a:r>
            <a:r>
              <a:rPr lang="en-US" dirty="0" err="1"/>
              <a:t>zapsaní</a:t>
            </a:r>
            <a:r>
              <a:rPr lang="en-US" dirty="0"/>
              <a:t> do </a:t>
            </a:r>
            <a:r>
              <a:rPr lang="en-US" dirty="0" err="1"/>
              <a:t>oboru</a:t>
            </a:r>
            <a:r>
              <a:rPr lang="en-US" dirty="0"/>
              <a:t> VPL od 1.7.2017</a:t>
            </a:r>
            <a:endParaRPr lang="cs-CZ" dirty="0"/>
          </a:p>
          <a:p>
            <a:r>
              <a:rPr lang="en-US" dirty="0"/>
              <a:t>Je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požádat</a:t>
            </a:r>
            <a:r>
              <a:rPr lang="en-US" dirty="0"/>
              <a:t> o </a:t>
            </a:r>
            <a:r>
              <a:rPr lang="en-US" dirty="0" err="1"/>
              <a:t>změnu</a:t>
            </a:r>
            <a:r>
              <a:rPr lang="en-US" dirty="0"/>
              <a:t> </a:t>
            </a:r>
            <a:r>
              <a:rPr lang="en-US" dirty="0" err="1"/>
              <a:t>staršího</a:t>
            </a:r>
            <a:r>
              <a:rPr lang="en-US" dirty="0"/>
              <a:t> VP (</a:t>
            </a:r>
            <a:r>
              <a:rPr lang="en-US" dirty="0" err="1"/>
              <a:t>např</a:t>
            </a:r>
            <a:r>
              <a:rPr lang="en-US" dirty="0"/>
              <a:t>. 2011)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VP 2018, ale </a:t>
            </a:r>
            <a:r>
              <a:rPr lang="en-US" dirty="0" err="1"/>
              <a:t>nikoliv</a:t>
            </a:r>
            <a:r>
              <a:rPr lang="en-US" dirty="0"/>
              <a:t> </a:t>
            </a:r>
            <a:r>
              <a:rPr lang="en-US" dirty="0" err="1"/>
              <a:t>obráceně</a:t>
            </a:r>
            <a:r>
              <a:rPr lang="en-US" dirty="0"/>
              <a:t>! CAVE: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změnou</a:t>
            </a:r>
            <a:r>
              <a:rPr lang="en-US" dirty="0"/>
              <a:t> VP se, </a:t>
            </a:r>
            <a:r>
              <a:rPr lang="en-US" dirty="0" err="1"/>
              <a:t>prosím</a:t>
            </a:r>
            <a:r>
              <a:rPr lang="en-US" dirty="0"/>
              <a:t>, </a:t>
            </a:r>
            <a:r>
              <a:rPr lang="en-US" dirty="0" err="1"/>
              <a:t>ujistěte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Váš</a:t>
            </a:r>
            <a:r>
              <a:rPr lang="en-US" dirty="0"/>
              <a:t> </a:t>
            </a:r>
            <a:r>
              <a:rPr lang="en-US" dirty="0" err="1"/>
              <a:t>školitel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platnou</a:t>
            </a:r>
            <a:r>
              <a:rPr lang="en-US" dirty="0"/>
              <a:t> </a:t>
            </a:r>
            <a:r>
              <a:rPr lang="en-US" dirty="0" err="1"/>
              <a:t>akreditaci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VP, do </a:t>
            </a:r>
            <a:r>
              <a:rPr lang="en-US" dirty="0" err="1"/>
              <a:t>kterého</a:t>
            </a:r>
            <a:r>
              <a:rPr lang="en-US" dirty="0"/>
              <a:t> </a:t>
            </a:r>
            <a:r>
              <a:rPr lang="en-US" dirty="0" err="1"/>
              <a:t>hodláte</a:t>
            </a:r>
            <a:r>
              <a:rPr lang="en-US" dirty="0"/>
              <a:t> "</a:t>
            </a:r>
            <a:r>
              <a:rPr lang="en-US" dirty="0" err="1"/>
              <a:t>přejít</a:t>
            </a:r>
            <a:r>
              <a:rPr lang="en-US" dirty="0"/>
              <a:t>".</a:t>
            </a:r>
            <a:endParaRPr lang="cs-CZ" dirty="0"/>
          </a:p>
          <a:p>
            <a:r>
              <a:rPr lang="cs-CZ" dirty="0"/>
              <a:t>Katalog akteditací: </a:t>
            </a:r>
            <a:r>
              <a:rPr lang="cs-CZ" dirty="0">
                <a:hlinkClick r:id="rId2"/>
              </a:rPr>
              <a:t>https://akreditace.mzcr.cz/akreditace/index</a:t>
            </a:r>
            <a:endParaRPr lang="cs-CZ" dirty="0"/>
          </a:p>
          <a:p>
            <a:r>
              <a:rPr lang="cs-CZ" dirty="0"/>
              <a:t>Kmen + vlastní specializovaný výcvik</a:t>
            </a:r>
          </a:p>
          <a:p>
            <a:r>
              <a:rPr lang="cs-CZ" dirty="0"/>
              <a:t>Vyhláška č. 397/2020 Sb. (kmeny)</a:t>
            </a:r>
          </a:p>
          <a:p>
            <a:r>
              <a:rPr lang="cs-CZ" dirty="0"/>
              <a:t>Věstník MZ částka 3/2018 </a:t>
            </a:r>
            <a:r>
              <a:rPr lang="cs-CZ" dirty="0">
                <a:hlinkClick r:id="rId3"/>
              </a:rPr>
              <a:t>https://www.ipvz.cz/seznam-souboru/3612-vseobecne-prakticke-lekarstvi-2018-vlastni-specializovany-vycvik.pdf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360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906F3-9492-1CDF-EBBD-3B546B62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63" y="165110"/>
            <a:ext cx="8878228" cy="63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5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5D0B-23D2-7692-8602-61194913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Stáže pro školence ve specializační přípravě ve vybraných venkovských ordinacích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B58A-F36A-DDAF-D38B-A74B1C83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Informace: Mgr. Petra Trojanová, </a:t>
            </a:r>
            <a:r>
              <a:rPr lang="cs-CZ" dirty="0">
                <a:hlinkClick r:id="rId2"/>
              </a:rPr>
              <a:t>petra.trojanova@ipvz.cz</a:t>
            </a:r>
            <a:endParaRPr lang="cs-CZ" dirty="0"/>
          </a:p>
          <a:p>
            <a:r>
              <a:rPr lang="en-US" dirty="0">
                <a:hlinkClick r:id="rId3"/>
              </a:rPr>
              <a:t>https://www.ipvz.cz/o-ipvz/kontakty/pedagogicka-pracoviste/vseobecne-prakticke-lekarstvi/projekt-opz-vpl</a:t>
            </a:r>
            <a:endParaRPr lang="cs-CZ" dirty="0"/>
          </a:p>
          <a:p>
            <a:r>
              <a:rPr lang="cs-CZ" dirty="0"/>
              <a:t>1 týdenní stáž v jedné z vybraných školících ordinací ve 13 krajích (mimo Prahu), všechny akreditované pro vzdělávání VPL</a:t>
            </a:r>
          </a:p>
          <a:p>
            <a:r>
              <a:rPr lang="cs-CZ" dirty="0"/>
              <a:t>Pro školence je hrazeno ubytování a cestovné</a:t>
            </a:r>
          </a:p>
          <a:p>
            <a:r>
              <a:rPr lang="cs-CZ" dirty="0"/>
              <a:t>Cílem je seznámení se s provozem venkvské praxe a motivace lékařů ve specializační přípravě k práci na venkově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1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tree with text&#10;&#10;Description automatically generated">
            <a:extLst>
              <a:ext uri="{FF2B5EF4-FFF2-40B4-BE49-F238E27FC236}">
                <a16:creationId xmlns:a16="http://schemas.microsoft.com/office/drawing/2014/main" id="{BAAFD384-A133-7E17-F5BE-C0E3C3AA8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20" y="0"/>
            <a:ext cx="4463143" cy="68580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C4E6EF-D7B9-82C3-E584-4EFAF2814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031" y="2139193"/>
            <a:ext cx="4668748" cy="3762462"/>
          </a:xfrm>
        </p:spPr>
        <p:txBody>
          <a:bodyPr/>
          <a:lstStyle/>
          <a:p>
            <a:r>
              <a:rPr lang="cs-CZ" dirty="0"/>
              <a:t>Klíčové hodnoty oboru všeobecné praktické/rodinné lékařství</a:t>
            </a:r>
          </a:p>
          <a:p>
            <a:r>
              <a:rPr lang="cs-CZ" dirty="0">
                <a:hlinkClick r:id="rId3"/>
              </a:rPr>
              <a:t>https://www.woncaeurope.org/file/6bb0f804-c025-4bf3-b970-0e5bd4b4872d/ANNEX%203.pdf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611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DE42-FF65-43B2-B2B8-9A76F63B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Všichni se učíme!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CFD0-E6B5-473B-A68A-6921751C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Děkuji za pozornost!</a:t>
            </a:r>
          </a:p>
          <a:p>
            <a:r>
              <a:rPr lang="cs-CZ" dirty="0"/>
              <a:t>Zpětná vazba vítána!</a:t>
            </a:r>
          </a:p>
          <a:p>
            <a:r>
              <a:rPr lang="cs-CZ" dirty="0"/>
              <a:t>Děkuji za podporu a pomoc MUDr. J. Urbančíkové, MUDr. Jáchymovi Bednářovi, MUDr. Evě Kašparové, Ing.  Haně Hykešové</a:t>
            </a:r>
          </a:p>
          <a:p>
            <a:pPr marL="0" indent="0">
              <a:buNone/>
            </a:pPr>
            <a:r>
              <a:rPr lang="cs-CZ" dirty="0"/>
              <a:t>MUDr. Ludmila Bezdíčková, vedoucí katedry VPL IPVZ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praktik@ipvz.cz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ludmila.bezdickova@ipvz.cz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jachym.bednar@ipvz.cz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hana.hykesova@ipvz.cz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eliska.salingerova@ipvz.cz</a:t>
            </a:r>
            <a:endParaRPr lang="cs-CZ" dirty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98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07B2-B12B-39CC-C2B6-F47D114F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/>
              <a:t>Vyhl</a:t>
            </a:r>
            <a:r>
              <a:rPr lang="cs-CZ" sz="4400" dirty="0"/>
              <a:t>áška</a:t>
            </a:r>
            <a:r>
              <a:rPr lang="en-US" sz="4400" dirty="0"/>
              <a:t> č.397 z 2.10.2020 o </a:t>
            </a:r>
            <a:r>
              <a:rPr lang="en-US" sz="4400" dirty="0" err="1"/>
              <a:t>vzděl</a:t>
            </a:r>
            <a:r>
              <a:rPr lang="cs-CZ" sz="4400" dirty="0"/>
              <a:t>ávání</a:t>
            </a:r>
            <a:r>
              <a:rPr lang="en-US" sz="4400" dirty="0"/>
              <a:t> </a:t>
            </a:r>
            <a:r>
              <a:rPr lang="en-US" sz="4400" dirty="0" err="1"/>
              <a:t>lék</a:t>
            </a:r>
            <a:r>
              <a:rPr lang="cs-CZ" sz="4400" dirty="0"/>
              <a:t>ařů</a:t>
            </a:r>
            <a:r>
              <a:rPr lang="en-US" sz="4400" dirty="0"/>
              <a:t> v </a:t>
            </a:r>
            <a:r>
              <a:rPr lang="en-US" sz="4400" dirty="0" err="1"/>
              <a:t>základních</a:t>
            </a:r>
            <a:r>
              <a:rPr lang="en-US" sz="4400" dirty="0"/>
              <a:t> </a:t>
            </a:r>
            <a:r>
              <a:rPr lang="en-US" sz="4400" dirty="0" err="1"/>
              <a:t>kmenech</a:t>
            </a:r>
            <a:r>
              <a:rPr lang="en-US" sz="4400" dirty="0"/>
              <a:t> (</a:t>
            </a:r>
            <a:r>
              <a:rPr lang="en-US" sz="4400" dirty="0" err="1"/>
              <a:t>novela</a:t>
            </a:r>
            <a:r>
              <a:rPr lang="en-US" sz="4400" dirty="0"/>
              <a:t> </a:t>
            </a:r>
            <a:r>
              <a:rPr lang="en-US" sz="4400" dirty="0" err="1"/>
              <a:t>vyhl</a:t>
            </a:r>
            <a:r>
              <a:rPr lang="cs-CZ" sz="4400" dirty="0"/>
              <a:t>ášky</a:t>
            </a:r>
            <a:r>
              <a:rPr lang="en-US" sz="4400" dirty="0"/>
              <a:t> č.221/2018</a:t>
            </a:r>
            <a:r>
              <a:rPr lang="cs-CZ" sz="4400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4AA-B07E-D172-20DC-E713CE9E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ZÁKLADNÍ KMEN VPL (</a:t>
            </a:r>
            <a:r>
              <a:rPr lang="en-US" sz="3200" dirty="0" err="1"/>
              <a:t>příloha</a:t>
            </a:r>
            <a:r>
              <a:rPr lang="en-US" sz="3200" dirty="0"/>
              <a:t> č. 19)</a:t>
            </a:r>
            <a:endParaRPr lang="cs-CZ" sz="3200" dirty="0"/>
          </a:p>
          <a:p>
            <a:r>
              <a:rPr lang="en-US" sz="3200" dirty="0"/>
              <a:t>ZÁKLADNÍ KMEN INTERNÍ (</a:t>
            </a:r>
            <a:r>
              <a:rPr lang="en-US" sz="3200" dirty="0" err="1"/>
              <a:t>příloha</a:t>
            </a:r>
            <a:r>
              <a:rPr lang="en-US" sz="3200" dirty="0"/>
              <a:t> č. 6)</a:t>
            </a:r>
            <a:endParaRPr lang="cs-CZ" sz="3200" dirty="0"/>
          </a:p>
          <a:p>
            <a:r>
              <a:rPr lang="cs-CZ" sz="3200" dirty="0"/>
              <a:t>Rozpis jednotlivých stáží – logbook/skillsbook (studijní oddělení), </a:t>
            </a:r>
            <a:r>
              <a:rPr lang="cs-CZ" sz="3200" dirty="0">
                <a:highlight>
                  <a:srgbClr val="FFFF00"/>
                </a:highlight>
              </a:rPr>
              <a:t>poznámky na začátku</a:t>
            </a:r>
          </a:p>
          <a:p>
            <a:r>
              <a:rPr lang="cs-CZ" sz="3200" dirty="0"/>
              <a:t>Akreditace: od 15.10. 2020 stačí akreditace pro jednotlivé obory v rámci stáží</a:t>
            </a:r>
          </a:p>
          <a:p>
            <a:r>
              <a:rPr lang="cs-CZ" sz="3200" dirty="0"/>
              <a:t>„Malé obory“: vysílá akreditovaný školitel v oboru VPL, nemusí být absolvována na akreditovaných pracovištích, nutné potvrzení o absolvování: index, logbook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0FEE-B615-4AC3-BBB3-D8879949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kmen VPL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225A-2645-469F-985E-D26309AD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ARO </a:t>
            </a:r>
            <a:r>
              <a:rPr lang="cs-CZ" sz="3200" dirty="0">
                <a:solidFill>
                  <a:srgbClr val="FF0000"/>
                </a:solidFill>
              </a:rPr>
              <a:t>max.</a:t>
            </a:r>
            <a:r>
              <a:rPr lang="cs-CZ" sz="3200" dirty="0"/>
              <a:t> 2m (2 tý ZZS 8 hod. denně nebo 7 12hod. služeb, nutné potvrzení v logbooku/skillsbooku i indexu), Chirurgie </a:t>
            </a:r>
            <a:r>
              <a:rPr lang="cs-CZ" sz="3200" dirty="0">
                <a:solidFill>
                  <a:srgbClr val="FF0000"/>
                </a:solidFill>
              </a:rPr>
              <a:t>max. </a:t>
            </a:r>
            <a:r>
              <a:rPr lang="cs-CZ" sz="3200" dirty="0"/>
              <a:t>2m, Interna </a:t>
            </a:r>
            <a:r>
              <a:rPr lang="cs-CZ" sz="3200" dirty="0">
                <a:solidFill>
                  <a:srgbClr val="FF0000"/>
                </a:solidFill>
              </a:rPr>
              <a:t>max. </a:t>
            </a:r>
            <a:r>
              <a:rPr lang="cs-CZ" sz="3200" dirty="0"/>
              <a:t>2m + 6m (z toho 1m neurologie)</a:t>
            </a:r>
          </a:p>
          <a:p>
            <a:r>
              <a:rPr lang="cs-CZ" sz="3200" dirty="0"/>
              <a:t>VPL 14m: z toho psychiatrie 1m, ORL+  oční + kožní 2m</a:t>
            </a:r>
          </a:p>
          <a:p>
            <a:r>
              <a:rPr lang="cs-CZ" sz="3200" dirty="0" err="1"/>
              <a:t>Gyn</a:t>
            </a:r>
            <a:r>
              <a:rPr lang="cs-CZ" sz="3200" dirty="0"/>
              <a:t>-por. 1m, pediatrie lůžková 1m</a:t>
            </a:r>
          </a:p>
          <a:p>
            <a:r>
              <a:rPr lang="cs-CZ" sz="3200" dirty="0" err="1"/>
              <a:t>Chir</a:t>
            </a:r>
            <a:r>
              <a:rPr lang="cs-CZ" sz="3200" dirty="0"/>
              <a:t>. 2m: urologie, ortopenie, RHB (každá praxe min. 2 týdny, dohromady 2 měsíce, některá z praxí bude delší, nutné potvrzení o absolvování v indexu/logbooku/skillsbooku)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82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71AB-D8DF-4DAE-909F-A881C714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kmen interní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7FBD-F250-4967-B372-46D27D94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a) v </a:t>
            </a:r>
            <a:r>
              <a:rPr lang="en-US" sz="3200" dirty="0" err="1"/>
              <a:t>oboru</a:t>
            </a:r>
            <a:r>
              <a:rPr lang="en-US" sz="3200" dirty="0"/>
              <a:t> </a:t>
            </a:r>
            <a:r>
              <a:rPr lang="en-US" sz="3200" dirty="0" err="1"/>
              <a:t>vnitř</a:t>
            </a:r>
            <a:r>
              <a:rPr lang="en-US" sz="3200" dirty="0"/>
              <a:t>. </a:t>
            </a:r>
            <a:r>
              <a:rPr lang="en-US" sz="3200" dirty="0" err="1"/>
              <a:t>lék</a:t>
            </a:r>
            <a:r>
              <a:rPr lang="en-US" sz="3200" dirty="0"/>
              <a:t>. (VPL 1m)</a:t>
            </a:r>
            <a:endParaRPr lang="cs-CZ" sz="3200" dirty="0"/>
          </a:p>
          <a:p>
            <a:r>
              <a:rPr lang="en-US" sz="3200" dirty="0">
                <a:highlight>
                  <a:srgbClr val="FFFF00"/>
                </a:highlight>
              </a:rPr>
              <a:t>b) v </a:t>
            </a:r>
            <a:r>
              <a:rPr lang="en-US" sz="3200" dirty="0" err="1">
                <a:highlight>
                  <a:srgbClr val="FFFF00"/>
                </a:highlight>
              </a:rPr>
              <a:t>oboru</a:t>
            </a:r>
            <a:r>
              <a:rPr lang="en-US" sz="3200" dirty="0">
                <a:highlight>
                  <a:srgbClr val="FFFF00"/>
                </a:highlight>
              </a:rPr>
              <a:t> VPL (VPL 6m</a:t>
            </a:r>
            <a:r>
              <a:rPr lang="cs-CZ" sz="3200" dirty="0">
                <a:highlight>
                  <a:srgbClr val="FFFF00"/>
                </a:highlight>
              </a:rPr>
              <a:t> – z toto 1m psychiatrie, 2m kožní + oční + ORL, viz logbook/skillsbook!</a:t>
            </a:r>
            <a:r>
              <a:rPr lang="en-US" sz="3200" dirty="0">
                <a:highlight>
                  <a:srgbClr val="FFFF00"/>
                </a:highlight>
              </a:rPr>
              <a:t>)</a:t>
            </a:r>
            <a:r>
              <a:rPr lang="en-US" sz="3200" dirty="0"/>
              <a:t> </a:t>
            </a:r>
            <a:endParaRPr lang="cs-CZ" sz="3200" dirty="0"/>
          </a:p>
          <a:p>
            <a:r>
              <a:rPr lang="en-US" sz="3200" dirty="0"/>
              <a:t>c) v </a:t>
            </a:r>
            <a:r>
              <a:rPr lang="en-US" sz="3200" dirty="0" err="1"/>
              <a:t>ostatních</a:t>
            </a:r>
            <a:r>
              <a:rPr lang="en-US" sz="3200" dirty="0"/>
              <a:t> </a:t>
            </a:r>
            <a:r>
              <a:rPr lang="en-US" sz="3200" dirty="0" err="1"/>
              <a:t>oborech</a:t>
            </a:r>
            <a:r>
              <a:rPr lang="en-US" sz="3200" dirty="0"/>
              <a:t> </a:t>
            </a:r>
            <a:r>
              <a:rPr lang="cs-CZ" sz="3200" dirty="0"/>
              <a:t>- </a:t>
            </a:r>
            <a:r>
              <a:rPr lang="en-US" sz="3200" dirty="0" err="1"/>
              <a:t>např</a:t>
            </a:r>
            <a:r>
              <a:rPr lang="en-US" sz="3200" dirty="0"/>
              <a:t>. </a:t>
            </a:r>
            <a:r>
              <a:rPr lang="en-US" sz="3200" dirty="0" err="1"/>
              <a:t>alerg</a:t>
            </a:r>
            <a:r>
              <a:rPr lang="en-US" sz="3200" dirty="0"/>
              <a:t>., </a:t>
            </a:r>
            <a:r>
              <a:rPr lang="en-US" sz="3200" dirty="0" err="1"/>
              <a:t>imun</a:t>
            </a:r>
            <a:r>
              <a:rPr lang="en-US" sz="3200" dirty="0"/>
              <a:t>.,</a:t>
            </a:r>
            <a:r>
              <a:rPr lang="en-US" sz="3200" dirty="0" err="1"/>
              <a:t>dia</a:t>
            </a:r>
            <a:r>
              <a:rPr lang="en-US" sz="3200" dirty="0"/>
              <a:t>, ger., GE, </a:t>
            </a:r>
            <a:r>
              <a:rPr lang="en-US" sz="3200" dirty="0" err="1"/>
              <a:t>hemat</a:t>
            </a:r>
            <a:r>
              <a:rPr lang="en-US" sz="3200" dirty="0"/>
              <a:t>., inf. ,</a:t>
            </a:r>
            <a:r>
              <a:rPr lang="en-US" sz="3200" dirty="0" err="1"/>
              <a:t>kard</a:t>
            </a:r>
            <a:r>
              <a:rPr lang="en-US" sz="3200" dirty="0"/>
              <a:t>., </a:t>
            </a:r>
            <a:r>
              <a:rPr lang="en-US" sz="3200" dirty="0" err="1"/>
              <a:t>onkol</a:t>
            </a:r>
            <a:r>
              <a:rPr lang="en-US" sz="3200" dirty="0"/>
              <a:t>., genet., </a:t>
            </a:r>
            <a:r>
              <a:rPr lang="en-US" sz="3200" dirty="0" err="1"/>
              <a:t>mikrob</a:t>
            </a:r>
            <a:r>
              <a:rPr lang="en-US" sz="3200" dirty="0"/>
              <a:t>., </a:t>
            </a:r>
            <a:r>
              <a:rPr lang="en-US" sz="3200" dirty="0" err="1"/>
              <a:t>nefrol</a:t>
            </a:r>
            <a:r>
              <a:rPr lang="en-US" sz="3200" dirty="0"/>
              <a:t>., neurol., </a:t>
            </a:r>
            <a:r>
              <a:rPr lang="en-US" sz="3200" dirty="0" err="1"/>
              <a:t>pneumol</a:t>
            </a:r>
            <a:r>
              <a:rPr lang="en-US" sz="3200" dirty="0"/>
              <a:t>., RH</a:t>
            </a:r>
            <a:r>
              <a:rPr lang="cs-CZ" sz="3200" dirty="0"/>
              <a:t>B</a:t>
            </a:r>
            <a:r>
              <a:rPr lang="en-US" sz="3200" dirty="0"/>
              <a:t>, </a:t>
            </a:r>
            <a:r>
              <a:rPr lang="en-US" sz="3200" dirty="0" err="1"/>
              <a:t>revm</a:t>
            </a:r>
            <a:r>
              <a:rPr lang="en-US" sz="3200" dirty="0"/>
              <a:t>., ...</a:t>
            </a:r>
            <a:r>
              <a:rPr lang="cs-CZ" sz="3200" dirty="0"/>
              <a:t> </a:t>
            </a:r>
            <a:r>
              <a:rPr lang="en-US" sz="3200" dirty="0"/>
              <a:t>(VPL 1m)</a:t>
            </a:r>
            <a:endParaRPr lang="cs-CZ" sz="3200" dirty="0"/>
          </a:p>
          <a:p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všech</a:t>
            </a:r>
            <a:r>
              <a:rPr lang="en-US" sz="3200" dirty="0"/>
              <a:t> int. km. je: </a:t>
            </a:r>
            <a:r>
              <a:rPr lang="cs-CZ" sz="3200" dirty="0">
                <a:solidFill>
                  <a:srgbClr val="FF0000"/>
                </a:solidFill>
              </a:rPr>
              <a:t>max. 2m </a:t>
            </a:r>
            <a:r>
              <a:rPr lang="en-US" sz="3200" dirty="0"/>
              <a:t>ARO, </a:t>
            </a:r>
            <a:r>
              <a:rPr lang="en-US" sz="3200" dirty="0" err="1"/>
              <a:t>chir</a:t>
            </a:r>
            <a:r>
              <a:rPr lang="en-US" sz="3200" dirty="0"/>
              <a:t>., int. x </a:t>
            </a:r>
            <a:r>
              <a:rPr lang="en-US" sz="3200" dirty="0">
                <a:highlight>
                  <a:srgbClr val="FFFF00"/>
                </a:highlight>
              </a:rPr>
              <a:t>u b) </a:t>
            </a:r>
            <a:r>
              <a:rPr lang="en-US" sz="3200" dirty="0" err="1">
                <a:highlight>
                  <a:srgbClr val="FFFF00"/>
                </a:highlight>
              </a:rPr>
              <a:t>navíc</a:t>
            </a:r>
            <a:r>
              <a:rPr lang="en-US" sz="3200" dirty="0">
                <a:highlight>
                  <a:srgbClr val="FFFF00"/>
                </a:highlight>
              </a:rPr>
              <a:t>: gyn., ped.</a:t>
            </a:r>
            <a:endParaRPr lang="cs-CZ" sz="3200" dirty="0">
              <a:highlight>
                <a:srgbClr val="FFFF00"/>
              </a:highlight>
            </a:endParaRPr>
          </a:p>
          <a:p>
            <a:r>
              <a:rPr lang="en-US" sz="3200" dirty="0" err="1"/>
              <a:t>Všechny</a:t>
            </a:r>
            <a:r>
              <a:rPr lang="en-US" sz="3200" dirty="0"/>
              <a:t> </a:t>
            </a:r>
            <a:r>
              <a:rPr lang="en-US" sz="3200" dirty="0" err="1"/>
              <a:t>kmeny</a:t>
            </a:r>
            <a:r>
              <a:rPr lang="en-US" sz="3200" dirty="0"/>
              <a:t> </a:t>
            </a:r>
            <a:r>
              <a:rPr lang="en-US" sz="3200" dirty="0" err="1"/>
              <a:t>mají</a:t>
            </a:r>
            <a:r>
              <a:rPr lang="en-US" sz="3200" dirty="0"/>
              <a:t> </a:t>
            </a:r>
            <a:r>
              <a:rPr lang="en-US" sz="3200" dirty="0" err="1"/>
              <a:t>délku</a:t>
            </a:r>
            <a:r>
              <a:rPr lang="en-US" sz="3200" dirty="0"/>
              <a:t> 30 </a:t>
            </a:r>
            <a:r>
              <a:rPr lang="en-US" sz="3200" dirty="0" err="1"/>
              <a:t>měs</a:t>
            </a:r>
            <a:r>
              <a:rPr lang="cs-CZ" sz="3200" dirty="0"/>
              <a:t>í</a:t>
            </a:r>
            <a:r>
              <a:rPr lang="en-US" sz="3200" dirty="0" err="1"/>
              <a:t>ců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9273-EE70-44C3-A63C-09A28214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Není</a:t>
            </a:r>
            <a:r>
              <a:rPr lang="en-US" sz="3200" dirty="0"/>
              <a:t> </a:t>
            </a:r>
            <a:r>
              <a:rPr lang="en-US" sz="3200" dirty="0" err="1"/>
              <a:t>interní</a:t>
            </a:r>
            <a:r>
              <a:rPr lang="en-US" sz="3200" dirty="0"/>
              <a:t> </a:t>
            </a:r>
            <a:r>
              <a:rPr lang="en-US" sz="3200" dirty="0" err="1"/>
              <a:t>kmen</a:t>
            </a:r>
            <a:r>
              <a:rPr lang="en-US" sz="3200" dirty="0"/>
              <a:t>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interní</a:t>
            </a:r>
            <a:r>
              <a:rPr lang="en-US" sz="3200" dirty="0"/>
              <a:t> </a:t>
            </a:r>
            <a:r>
              <a:rPr lang="en-US" sz="3200" dirty="0" err="1"/>
              <a:t>kmen</a:t>
            </a:r>
            <a:r>
              <a:rPr lang="en-US" sz="3200" dirty="0"/>
              <a:t>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A8399E-7088-47A3-8F77-F62154B53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43752"/>
              </p:ext>
            </p:extLst>
          </p:nvPr>
        </p:nvGraphicFramePr>
        <p:xfrm>
          <a:off x="838200" y="1406018"/>
          <a:ext cx="985924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723">
                  <a:extLst>
                    <a:ext uri="{9D8B030D-6E8A-4147-A177-3AD203B41FA5}">
                      <a16:colId xmlns:a16="http://schemas.microsoft.com/office/drawing/2014/main" val="503338409"/>
                    </a:ext>
                  </a:extLst>
                </a:gridCol>
                <a:gridCol w="3286759">
                  <a:extLst>
                    <a:ext uri="{9D8B030D-6E8A-4147-A177-3AD203B41FA5}">
                      <a16:colId xmlns:a16="http://schemas.microsoft.com/office/drawing/2014/main" val="962542523"/>
                    </a:ext>
                  </a:extLst>
                </a:gridCol>
                <a:gridCol w="3286759">
                  <a:extLst>
                    <a:ext uri="{9D8B030D-6E8A-4147-A177-3AD203B41FA5}">
                      <a16:colId xmlns:a16="http://schemas.microsoft.com/office/drawing/2014/main" val="359475981"/>
                    </a:ext>
                  </a:extLst>
                </a:gridCol>
              </a:tblGrid>
              <a:tr h="105091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a) Interní kmen pro zařazené do oboru vnitřní lékařství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b) Interní kmen VPL</a:t>
                      </a:r>
                      <a:endParaRPr lang="en-US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c) Interní kmen – pro další obory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1124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 sz="2400" dirty="0"/>
                        <a:t>ARO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 </a:t>
                      </a:r>
                      <a:r>
                        <a:rPr lang="cs-CZ" sz="2400" dirty="0"/>
                        <a:t>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ARO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</a:t>
                      </a:r>
                      <a:r>
                        <a:rPr lang="cs-CZ" sz="2400" dirty="0"/>
                        <a:t>2m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ARO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 </a:t>
                      </a:r>
                      <a:r>
                        <a:rPr lang="cs-CZ" sz="2400" dirty="0"/>
                        <a:t>2m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5806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 sz="2400" dirty="0"/>
                        <a:t>Chir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 </a:t>
                      </a:r>
                      <a:r>
                        <a:rPr lang="cs-CZ" sz="2400" dirty="0"/>
                        <a:t>2m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Chir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 </a:t>
                      </a:r>
                      <a:r>
                        <a:rPr lang="cs-CZ" sz="2400" dirty="0"/>
                        <a:t>2m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Chir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max. </a:t>
                      </a:r>
                      <a:r>
                        <a:rPr lang="cs-CZ" sz="2400" dirty="0"/>
                        <a:t>2m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751"/>
                  </a:ext>
                </a:extLst>
              </a:tr>
              <a:tr h="2020997">
                <a:tc>
                  <a:txBody>
                    <a:bodyPr/>
                    <a:lstStyle/>
                    <a:p>
                      <a:r>
                        <a:rPr lang="cs-CZ" sz="2400" b="1" dirty="0"/>
                        <a:t>Interna</a:t>
                      </a:r>
                    </a:p>
                    <a:p>
                      <a:r>
                        <a:rPr lang="cs-CZ" sz="2400" dirty="0" err="1"/>
                        <a:t>Všeob</a:t>
                      </a:r>
                      <a:r>
                        <a:rPr lang="cs-CZ" sz="2400" dirty="0"/>
                        <a:t>. 2m, 8m</a:t>
                      </a:r>
                    </a:p>
                    <a:p>
                      <a:r>
                        <a:rPr lang="cs-CZ" sz="2400" dirty="0"/>
                        <a:t>Příjem 5m</a:t>
                      </a:r>
                    </a:p>
                    <a:p>
                      <a:r>
                        <a:rPr lang="cs-CZ" sz="2400" dirty="0"/>
                        <a:t>JIP 4m</a:t>
                      </a:r>
                    </a:p>
                    <a:p>
                      <a:r>
                        <a:rPr lang="cs-CZ" sz="2400" dirty="0"/>
                        <a:t>VPL 1m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Interna</a:t>
                      </a:r>
                    </a:p>
                    <a:p>
                      <a:r>
                        <a:rPr lang="cs-CZ" sz="2400" dirty="0" err="1"/>
                        <a:t>Všeob</a:t>
                      </a:r>
                      <a:r>
                        <a:rPr lang="cs-CZ" sz="2400" dirty="0"/>
                        <a:t>. 2m, 7m + neuro</a:t>
                      </a:r>
                    </a:p>
                    <a:p>
                      <a:r>
                        <a:rPr lang="cs-CZ" sz="2400" dirty="0"/>
                        <a:t>Příjem 5m</a:t>
                      </a:r>
                    </a:p>
                    <a:p>
                      <a:r>
                        <a:rPr lang="cs-CZ" sz="2400" dirty="0"/>
                        <a:t>JIP 3m</a:t>
                      </a:r>
                    </a:p>
                    <a:p>
                      <a:r>
                        <a:rPr lang="cs-CZ" sz="2400" dirty="0">
                          <a:highlight>
                            <a:srgbClr val="FFFF00"/>
                          </a:highlight>
                        </a:rPr>
                        <a:t>VPL 6m – z toho 2m ORL + oční + kožní, 1m psych</a:t>
                      </a:r>
                      <a:endParaRPr lang="en-US" sz="2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Interna</a:t>
                      </a:r>
                    </a:p>
                    <a:p>
                      <a:r>
                        <a:rPr lang="cs-CZ" sz="2400" dirty="0" err="1"/>
                        <a:t>Všeob</a:t>
                      </a:r>
                      <a:r>
                        <a:rPr lang="cs-CZ" sz="2400" dirty="0"/>
                        <a:t>. 2m, 8m</a:t>
                      </a:r>
                    </a:p>
                    <a:p>
                      <a:r>
                        <a:rPr lang="cs-CZ" sz="2400" dirty="0"/>
                        <a:t>Příjem 5m</a:t>
                      </a:r>
                    </a:p>
                    <a:p>
                      <a:r>
                        <a:rPr lang="cs-CZ" sz="2400" dirty="0"/>
                        <a:t>JIP 4m</a:t>
                      </a:r>
                    </a:p>
                    <a:p>
                      <a:r>
                        <a:rPr lang="cs-CZ" sz="2400" dirty="0"/>
                        <a:t>VPL 1m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5857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 sz="2400" dirty="0" err="1"/>
                        <a:t>Spec</a:t>
                      </a:r>
                      <a:r>
                        <a:rPr lang="cs-CZ" sz="2400" dirty="0"/>
                        <a:t>. </a:t>
                      </a:r>
                      <a:r>
                        <a:rPr lang="cs-CZ" sz="2400" dirty="0" err="1"/>
                        <a:t>int</a:t>
                      </a:r>
                      <a:r>
                        <a:rPr lang="cs-CZ" sz="2400" dirty="0"/>
                        <a:t>. 6m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Gyn-por. 1m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Spec.int. 6m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58531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Ped</a:t>
                      </a:r>
                      <a:r>
                        <a:rPr lang="cs-CZ" sz="2400" dirty="0"/>
                        <a:t>. 1m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9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4645</Words>
  <Application>Microsoft Office PowerPoint</Application>
  <PresentationFormat>Widescreen</PresentationFormat>
  <Paragraphs>280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 Ludmila Bezdíčková  Novinky ze všeobecného praktického lékařství, 22.4.2025 </vt:lpstr>
      <vt:lpstr>Podmínky kurzu</vt:lpstr>
      <vt:lpstr>Program</vt:lpstr>
      <vt:lpstr>Legislativa vzdělávání</vt:lpstr>
      <vt:lpstr>Vzdělávací program 2018</vt:lpstr>
      <vt:lpstr>Vyhláška č.397 z 2.10.2020 o vzdělávání lékařů v základních kmenech (novela vyhlášky č.221/2018)</vt:lpstr>
      <vt:lpstr>Základní kmen VPL</vt:lpstr>
      <vt:lpstr>Základní kmen interní</vt:lpstr>
      <vt:lpstr>Není interní kmen jako interní kmen!</vt:lpstr>
      <vt:lpstr>Vyhláška 397 ze dne 2.10.2020 o vzdělávání v základních kmenech lékařů §3 Přechodná ustanovení</vt:lpstr>
      <vt:lpstr>Stran akreditace lůžkových odd. zůstává nedořešeno období 1.5.2019 - 14.10.2020</vt:lpstr>
      <vt:lpstr>Vzdělávání po kmeni v rámci tzv. VSV Věstník MZ ČR částka 3/2018 (ze dne 28.3.2018): Vzdělávací program spec. oboru VPL</vt:lpstr>
      <vt:lpstr>VSV 2.1: po kmeni VPL (6m)</vt:lpstr>
      <vt:lpstr>VSV 2.2: po int. kmeni VPL (12m)</vt:lpstr>
      <vt:lpstr>VSV 2.3.: po int. Kmeni Vnitřní lék. (17m)</vt:lpstr>
      <vt:lpstr>VSV 2.4: pro lékaře se spec. Vnitřní lékařství</vt:lpstr>
      <vt:lpstr>VSV 2.5.: pro lék. ARO/Urg med. (14m)</vt:lpstr>
      <vt:lpstr>VSV 2.6.: pro lék. se spec. Chir. a min 5 let praxe od atestace (16 m)</vt:lpstr>
      <vt:lpstr>Kurzy v rámci kmene – nepovinné pro všechny zařazené od 1.1.2025</vt:lpstr>
      <vt:lpstr>Povinné kurzy v rámci VSV</vt:lpstr>
      <vt:lpstr>Poznámky k hygieně a epidemiologii</vt:lpstr>
      <vt:lpstr>Kdo skládá zkoušku po kmeni?</vt:lpstr>
      <vt:lpstr>Kdo nemusí skládat zkoušku po kmeni?</vt:lpstr>
      <vt:lpstr>Jak postupovat: certifikát o kmeni</vt:lpstr>
      <vt:lpstr>PowerPoint Presentation</vt:lpstr>
      <vt:lpstr>"Ztrácíte se v tom?"</vt:lpstr>
      <vt:lpstr>Školitel v oboru VPL</vt:lpstr>
      <vt:lpstr>Co to je akreditace?</vt:lpstr>
      <vt:lpstr>Jak si najdu školitele: rekvalifikanti</vt:lpstr>
      <vt:lpstr>Jak si najdu školitele: lékaři bez atestace, RM</vt:lpstr>
      <vt:lpstr>Pomoc s akreditacemi a RM</vt:lpstr>
      <vt:lpstr>Výběrové řízení na RM</vt:lpstr>
      <vt:lpstr>Dokumenty potřebné k přihlášení se do výběrového řízení na místo rezidenta</vt:lpstr>
      <vt:lpstr>Povinnosti školitele</vt:lpstr>
      <vt:lpstr>Povinnosti školitele II.</vt:lpstr>
      <vt:lpstr>Povinnosti školitele III.</vt:lpstr>
      <vt:lpstr>Povinnosti školence</vt:lpstr>
      <vt:lpstr>Jak si nechat uznat předchozí praxi?</vt:lpstr>
      <vt:lpstr>Kam poslat přihlášku po kmeni?</vt:lpstr>
      <vt:lpstr>EZP: Evidence zdravotnických pracovníků (mzcr.cz)</vt:lpstr>
      <vt:lpstr>Přílohy k přihlášce ke zkoušce po základním kmeni</vt:lpstr>
      <vt:lpstr>Termíny zkoušek</vt:lpstr>
      <vt:lpstr>Zkouška po kmeni: průběh</vt:lpstr>
      <vt:lpstr>Atestační zkouška</vt:lpstr>
      <vt:lpstr>Kdy a jak poslat přihlášku k atestaci?</vt:lpstr>
      <vt:lpstr>PowerPoint Presentation</vt:lpstr>
      <vt:lpstr>Přihláška k atestaci: kdy poslat?</vt:lpstr>
      <vt:lpstr>Atestační zkouška: průběh</vt:lpstr>
      <vt:lpstr>Co je nového na katedře VPL?</vt:lpstr>
      <vt:lpstr>PowerPoint Presentation</vt:lpstr>
      <vt:lpstr>Stáže pro školence ve specializační přípravě ve vybraných venkovských ordinacích</vt:lpstr>
      <vt:lpstr>PowerPoint Presentation</vt:lpstr>
      <vt:lpstr>Všichni se učíme!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stát všeobecným praktickým lékařem</dc:title>
  <dc:creator>Ludmila Bezdíčková</dc:creator>
  <cp:lastModifiedBy>Ludmila Bezdíčková</cp:lastModifiedBy>
  <cp:revision>18</cp:revision>
  <dcterms:created xsi:type="dcterms:W3CDTF">2022-09-25T15:51:31Z</dcterms:created>
  <dcterms:modified xsi:type="dcterms:W3CDTF">2025-04-20T13:19:41Z</dcterms:modified>
</cp:coreProperties>
</file>